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93" r:id="rId2"/>
    <p:sldId id="1136" r:id="rId3"/>
    <p:sldId id="1292" r:id="rId4"/>
    <p:sldId id="299" r:id="rId5"/>
    <p:sldId id="300" r:id="rId6"/>
    <p:sldId id="301" r:id="rId7"/>
    <p:sldId id="1135" r:id="rId8"/>
    <p:sldId id="1133" r:id="rId9"/>
    <p:sldId id="1085" r:id="rId10"/>
    <p:sldId id="1144" r:id="rId11"/>
    <p:sldId id="1086" r:id="rId12"/>
    <p:sldId id="1291" r:id="rId13"/>
    <p:sldId id="1293" r:id="rId14"/>
    <p:sldId id="381" r:id="rId15"/>
    <p:sldId id="383" r:id="rId16"/>
    <p:sldId id="384" r:id="rId17"/>
    <p:sldId id="385" r:id="rId18"/>
    <p:sldId id="386" r:id="rId19"/>
    <p:sldId id="356" r:id="rId20"/>
    <p:sldId id="388" r:id="rId21"/>
    <p:sldId id="389" r:id="rId22"/>
    <p:sldId id="390" r:id="rId23"/>
    <p:sldId id="391" r:id="rId24"/>
    <p:sldId id="392" r:id="rId25"/>
    <p:sldId id="1295" r:id="rId26"/>
    <p:sldId id="393" r:id="rId27"/>
    <p:sldId id="394" r:id="rId28"/>
    <p:sldId id="395" r:id="rId29"/>
    <p:sldId id="396" r:id="rId30"/>
    <p:sldId id="1146" r:id="rId31"/>
    <p:sldId id="398" r:id="rId32"/>
    <p:sldId id="397" r:id="rId33"/>
    <p:sldId id="1294" r:id="rId34"/>
    <p:sldId id="1296" r:id="rId35"/>
    <p:sldId id="1297" r:id="rId36"/>
    <p:sldId id="263"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2" userDrawn="1">
          <p15:clr>
            <a:srgbClr val="A4A3A4"/>
          </p15:clr>
        </p15:guide>
        <p15:guide id="2" pos="3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2D4E99"/>
    <a:srgbClr val="0A88D3"/>
    <a:srgbClr val="FFFFFF"/>
    <a:srgbClr val="5574AB"/>
    <a:srgbClr val="EDF3F6"/>
    <a:srgbClr val="2F5597"/>
    <a:srgbClr val="244FA0"/>
    <a:srgbClr val="019DE6"/>
    <a:srgbClr val="ACBA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p:restoredTop sz="78831"/>
  </p:normalViewPr>
  <p:slideViewPr>
    <p:cSldViewPr snapToGrid="0" showGuides="1">
      <p:cViewPr varScale="1">
        <p:scale>
          <a:sx n="108" d="100"/>
          <a:sy n="108" d="100"/>
        </p:scale>
        <p:origin x="216" y="1408"/>
      </p:cViewPr>
      <p:guideLst>
        <p:guide orient="horz" pos="482"/>
        <p:guide pos="325"/>
      </p:guideLst>
    </p:cSldViewPr>
  </p:slideViewPr>
  <p:notesTextViewPr>
    <p:cViewPr>
      <p:scale>
        <a:sx n="1" d="1"/>
        <a:sy n="1" d="1"/>
      </p:scale>
      <p:origin x="0" y="0"/>
    </p:cViewPr>
  </p:notesTextViewPr>
  <p:sorterViewPr>
    <p:cViewPr>
      <p:scale>
        <a:sx n="170" d="100"/>
        <a:sy n="170" d="100"/>
      </p:scale>
      <p:origin x="0" y="0"/>
    </p:cViewPr>
  </p:sorterViewPr>
  <p:notesViewPr>
    <p:cSldViewPr snapToGrid="0" showGuides="1">
      <p:cViewPr varScale="1">
        <p:scale>
          <a:sx n="65" d="100"/>
          <a:sy n="65" d="100"/>
        </p:scale>
        <p:origin x="1819"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A5A23B-D8BE-0246-B44B-799CD71295DB}" type="doc">
      <dgm:prSet loTypeId="urn:microsoft.com/office/officeart/2005/8/layout/pyramid4" loCatId="list" qsTypeId="urn:microsoft.com/office/officeart/2005/8/quickstyle/simple2" qsCatId="simple" csTypeId="urn:microsoft.com/office/officeart/2005/8/colors/colorful4" csCatId="colorful" phldr="1"/>
      <dgm:spPr/>
      <dgm:t>
        <a:bodyPr/>
        <a:lstStyle/>
        <a:p>
          <a:endParaRPr lang="en-US"/>
        </a:p>
      </dgm:t>
    </dgm:pt>
    <dgm:pt modelId="{01EC9467-D27B-A447-83CD-C00CF5B72496}">
      <dgm:prSet/>
      <dgm:spPr/>
      <dgm:t>
        <a:bodyPr/>
        <a:lstStyle/>
        <a:p>
          <a:r>
            <a:rPr lang="en-CN" b="0" dirty="0">
              <a:latin typeface="Microsoft YaHei" panose="020B0503020204020204" pitchFamily="34" charset="-122"/>
              <a:ea typeface="Microsoft YaHei" panose="020B0503020204020204" pitchFamily="34" charset="-122"/>
            </a:rPr>
            <a:t>文本分类问题</a:t>
          </a:r>
        </a:p>
      </dgm:t>
    </dgm:pt>
    <dgm:pt modelId="{96573996-A9C7-2F44-8CED-F01BA2AD991B}" type="parTrans" cxnId="{36881BFE-4E57-0E4B-AEAE-18841AF21911}">
      <dgm:prSet/>
      <dgm:spPr/>
      <dgm:t>
        <a:bodyPr/>
        <a:lstStyle/>
        <a:p>
          <a:endParaRPr lang="en-US"/>
        </a:p>
      </dgm:t>
    </dgm:pt>
    <dgm:pt modelId="{6DA2C3D0-972E-D24F-BF2D-E20850EC05DB}" type="sibTrans" cxnId="{36881BFE-4E57-0E4B-AEAE-18841AF21911}">
      <dgm:prSet/>
      <dgm:spPr/>
      <dgm:t>
        <a:bodyPr/>
        <a:lstStyle/>
        <a:p>
          <a:endParaRPr lang="en-US"/>
        </a:p>
      </dgm:t>
    </dgm:pt>
    <dgm:pt modelId="{CF70D8D1-BB0B-C249-B7F7-E31D61BD0333}">
      <dgm:prSet/>
      <dgm:spPr/>
      <dgm:t>
        <a:bodyPr/>
        <a:lstStyle/>
        <a:p>
          <a:r>
            <a:rPr lang="en-CN" b="0">
              <a:latin typeface="Microsoft YaHei" panose="020B0503020204020204" pitchFamily="34" charset="-122"/>
              <a:ea typeface="Microsoft YaHei" panose="020B0503020204020204" pitchFamily="34" charset="-122"/>
            </a:rPr>
            <a:t>文本匹配问题</a:t>
          </a:r>
        </a:p>
      </dgm:t>
    </dgm:pt>
    <dgm:pt modelId="{74428F01-2807-CB40-A2BA-CCCC981E25EB}" type="parTrans" cxnId="{65864F1A-121A-384B-8FA7-1CB0B1ED8B8C}">
      <dgm:prSet/>
      <dgm:spPr/>
      <dgm:t>
        <a:bodyPr/>
        <a:lstStyle/>
        <a:p>
          <a:endParaRPr lang="en-US"/>
        </a:p>
      </dgm:t>
    </dgm:pt>
    <dgm:pt modelId="{33761971-F556-F242-BC44-50F4C1C37CFB}" type="sibTrans" cxnId="{65864F1A-121A-384B-8FA7-1CB0B1ED8B8C}">
      <dgm:prSet/>
      <dgm:spPr/>
      <dgm:t>
        <a:bodyPr/>
        <a:lstStyle/>
        <a:p>
          <a:endParaRPr lang="en-US"/>
        </a:p>
      </dgm:t>
    </dgm:pt>
    <dgm:pt modelId="{3CA0F464-C52D-BA40-AE46-F453AF7D3636}">
      <dgm:prSet/>
      <dgm:spPr/>
      <dgm:t>
        <a:bodyPr/>
        <a:lstStyle/>
        <a:p>
          <a:r>
            <a:rPr lang="en-CN" b="0" dirty="0">
              <a:latin typeface="Microsoft YaHei" panose="020B0503020204020204" pitchFamily="34" charset="-122"/>
              <a:ea typeface="Microsoft YaHei" panose="020B0503020204020204" pitchFamily="34" charset="-122"/>
            </a:rPr>
            <a:t>结构预测问题</a:t>
          </a:r>
        </a:p>
      </dgm:t>
    </dgm:pt>
    <dgm:pt modelId="{2E179097-D4AF-0947-B046-AA9883D07BC1}" type="parTrans" cxnId="{3D2AC02D-F409-D146-9181-026E66318817}">
      <dgm:prSet/>
      <dgm:spPr/>
      <dgm:t>
        <a:bodyPr/>
        <a:lstStyle/>
        <a:p>
          <a:endParaRPr lang="en-US"/>
        </a:p>
      </dgm:t>
    </dgm:pt>
    <dgm:pt modelId="{0E579A44-C958-4449-8621-636BF8ADD73C}" type="sibTrans" cxnId="{3D2AC02D-F409-D146-9181-026E66318817}">
      <dgm:prSet/>
      <dgm:spPr/>
      <dgm:t>
        <a:bodyPr/>
        <a:lstStyle/>
        <a:p>
          <a:endParaRPr lang="en-US"/>
        </a:p>
      </dgm:t>
    </dgm:pt>
    <dgm:pt modelId="{B81A3892-E455-234A-9546-98CD83D2189C}">
      <dgm:prSet/>
      <dgm:spPr/>
      <dgm:t>
        <a:bodyPr/>
        <a:lstStyle/>
        <a:p>
          <a:r>
            <a:rPr lang="en-CN" b="0" dirty="0">
              <a:latin typeface="Microsoft YaHei" panose="020B0503020204020204" pitchFamily="34" charset="-122"/>
              <a:ea typeface="Microsoft YaHei" panose="020B0503020204020204" pitchFamily="34" charset="-122"/>
            </a:rPr>
            <a:t>序列到序列问题</a:t>
          </a:r>
        </a:p>
      </dgm:t>
    </dgm:pt>
    <dgm:pt modelId="{30532715-18E0-A54D-ABC4-4AB9F5DE0E33}" type="parTrans" cxnId="{B38C6311-957C-F242-AE17-F53D5A4B42EB}">
      <dgm:prSet/>
      <dgm:spPr/>
      <dgm:t>
        <a:bodyPr/>
        <a:lstStyle/>
        <a:p>
          <a:endParaRPr lang="en-US"/>
        </a:p>
      </dgm:t>
    </dgm:pt>
    <dgm:pt modelId="{DA50D52E-C2A2-B846-9804-45C12319D1D2}" type="sibTrans" cxnId="{B38C6311-957C-F242-AE17-F53D5A4B42EB}">
      <dgm:prSet/>
      <dgm:spPr/>
      <dgm:t>
        <a:bodyPr/>
        <a:lstStyle/>
        <a:p>
          <a:endParaRPr lang="en-US"/>
        </a:p>
      </dgm:t>
    </dgm:pt>
    <dgm:pt modelId="{B2CD167D-0FB5-C547-9917-35A2C3160799}" type="pres">
      <dgm:prSet presAssocID="{8CA5A23B-D8BE-0246-B44B-799CD71295DB}" presName="compositeShape" presStyleCnt="0">
        <dgm:presLayoutVars>
          <dgm:chMax val="9"/>
          <dgm:dir/>
          <dgm:resizeHandles val="exact"/>
        </dgm:presLayoutVars>
      </dgm:prSet>
      <dgm:spPr/>
    </dgm:pt>
    <dgm:pt modelId="{05CF49CE-9DB6-B04A-A398-BCE5EF359833}" type="pres">
      <dgm:prSet presAssocID="{8CA5A23B-D8BE-0246-B44B-799CD71295DB}" presName="triangle1" presStyleLbl="node1" presStyleIdx="0" presStyleCnt="4">
        <dgm:presLayoutVars>
          <dgm:bulletEnabled val="1"/>
        </dgm:presLayoutVars>
      </dgm:prSet>
      <dgm:spPr/>
    </dgm:pt>
    <dgm:pt modelId="{C4EE880A-7E8F-AA47-A90D-C85BA149A04C}" type="pres">
      <dgm:prSet presAssocID="{8CA5A23B-D8BE-0246-B44B-799CD71295DB}" presName="triangle2" presStyleLbl="node1" presStyleIdx="1" presStyleCnt="4">
        <dgm:presLayoutVars>
          <dgm:bulletEnabled val="1"/>
        </dgm:presLayoutVars>
      </dgm:prSet>
      <dgm:spPr/>
    </dgm:pt>
    <dgm:pt modelId="{BE37EDDD-13A6-D64C-A590-2A5D8F7A2FEF}" type="pres">
      <dgm:prSet presAssocID="{8CA5A23B-D8BE-0246-B44B-799CD71295DB}" presName="triangle3" presStyleLbl="node1" presStyleIdx="2" presStyleCnt="4">
        <dgm:presLayoutVars>
          <dgm:bulletEnabled val="1"/>
        </dgm:presLayoutVars>
      </dgm:prSet>
      <dgm:spPr/>
    </dgm:pt>
    <dgm:pt modelId="{E99D0E45-C61F-5B41-823E-60953687DFE9}" type="pres">
      <dgm:prSet presAssocID="{8CA5A23B-D8BE-0246-B44B-799CD71295DB}" presName="triangle4" presStyleLbl="node1" presStyleIdx="3" presStyleCnt="4">
        <dgm:presLayoutVars>
          <dgm:bulletEnabled val="1"/>
        </dgm:presLayoutVars>
      </dgm:prSet>
      <dgm:spPr/>
    </dgm:pt>
  </dgm:ptLst>
  <dgm:cxnLst>
    <dgm:cxn modelId="{B38C6311-957C-F242-AE17-F53D5A4B42EB}" srcId="{8CA5A23B-D8BE-0246-B44B-799CD71295DB}" destId="{B81A3892-E455-234A-9546-98CD83D2189C}" srcOrd="3" destOrd="0" parTransId="{30532715-18E0-A54D-ABC4-4AB9F5DE0E33}" sibTransId="{DA50D52E-C2A2-B846-9804-45C12319D1D2}"/>
    <dgm:cxn modelId="{72B09F12-5648-EB40-840F-ECF2287547DE}" type="presOf" srcId="{8CA5A23B-D8BE-0246-B44B-799CD71295DB}" destId="{B2CD167D-0FB5-C547-9917-35A2C3160799}" srcOrd="0" destOrd="0" presId="urn:microsoft.com/office/officeart/2005/8/layout/pyramid4"/>
    <dgm:cxn modelId="{65864F1A-121A-384B-8FA7-1CB0B1ED8B8C}" srcId="{8CA5A23B-D8BE-0246-B44B-799CD71295DB}" destId="{CF70D8D1-BB0B-C249-B7F7-E31D61BD0333}" srcOrd="1" destOrd="0" parTransId="{74428F01-2807-CB40-A2BA-CCCC981E25EB}" sibTransId="{33761971-F556-F242-BC44-50F4C1C37CFB}"/>
    <dgm:cxn modelId="{3D2AC02D-F409-D146-9181-026E66318817}" srcId="{8CA5A23B-D8BE-0246-B44B-799CD71295DB}" destId="{3CA0F464-C52D-BA40-AE46-F453AF7D3636}" srcOrd="0" destOrd="0" parTransId="{2E179097-D4AF-0947-B046-AA9883D07BC1}" sibTransId="{0E579A44-C958-4449-8621-636BF8ADD73C}"/>
    <dgm:cxn modelId="{9AF3933C-523D-2D4B-80A0-7A617EE7FFFF}" type="presOf" srcId="{3CA0F464-C52D-BA40-AE46-F453AF7D3636}" destId="{05CF49CE-9DB6-B04A-A398-BCE5EF359833}" srcOrd="0" destOrd="0" presId="urn:microsoft.com/office/officeart/2005/8/layout/pyramid4"/>
    <dgm:cxn modelId="{3702B474-3279-3745-90A9-D86B97322F62}" type="presOf" srcId="{01EC9467-D27B-A447-83CD-C00CF5B72496}" destId="{BE37EDDD-13A6-D64C-A590-2A5D8F7A2FEF}" srcOrd="0" destOrd="0" presId="urn:microsoft.com/office/officeart/2005/8/layout/pyramid4"/>
    <dgm:cxn modelId="{2990BAC3-CC0A-7E4B-8073-AC4BB0F9A056}" type="presOf" srcId="{B81A3892-E455-234A-9546-98CD83D2189C}" destId="{E99D0E45-C61F-5B41-823E-60953687DFE9}" srcOrd="0" destOrd="0" presId="urn:microsoft.com/office/officeart/2005/8/layout/pyramid4"/>
    <dgm:cxn modelId="{1AC50CD2-6089-EF46-B292-EF456FEA415D}" type="presOf" srcId="{CF70D8D1-BB0B-C249-B7F7-E31D61BD0333}" destId="{C4EE880A-7E8F-AA47-A90D-C85BA149A04C}" srcOrd="0" destOrd="0" presId="urn:microsoft.com/office/officeart/2005/8/layout/pyramid4"/>
    <dgm:cxn modelId="{36881BFE-4E57-0E4B-AEAE-18841AF21911}" srcId="{8CA5A23B-D8BE-0246-B44B-799CD71295DB}" destId="{01EC9467-D27B-A447-83CD-C00CF5B72496}" srcOrd="2" destOrd="0" parTransId="{96573996-A9C7-2F44-8CED-F01BA2AD991B}" sibTransId="{6DA2C3D0-972E-D24F-BF2D-E20850EC05DB}"/>
    <dgm:cxn modelId="{06133173-55BC-EA40-8838-ACA3EFD86D46}" type="presParOf" srcId="{B2CD167D-0FB5-C547-9917-35A2C3160799}" destId="{05CF49CE-9DB6-B04A-A398-BCE5EF359833}" srcOrd="0" destOrd="0" presId="urn:microsoft.com/office/officeart/2005/8/layout/pyramid4"/>
    <dgm:cxn modelId="{029F1AE3-1421-DD43-990E-7BA5A83EFE97}" type="presParOf" srcId="{B2CD167D-0FB5-C547-9917-35A2C3160799}" destId="{C4EE880A-7E8F-AA47-A90D-C85BA149A04C}" srcOrd="1" destOrd="0" presId="urn:microsoft.com/office/officeart/2005/8/layout/pyramid4"/>
    <dgm:cxn modelId="{B3EFC841-7AE6-4C4F-A8FE-ECB0398A6D8E}" type="presParOf" srcId="{B2CD167D-0FB5-C547-9917-35A2C3160799}" destId="{BE37EDDD-13A6-D64C-A590-2A5D8F7A2FEF}" srcOrd="2" destOrd="0" presId="urn:microsoft.com/office/officeart/2005/8/layout/pyramid4"/>
    <dgm:cxn modelId="{C300D007-9B91-A24F-BA64-A808414A01B3}" type="presParOf" srcId="{B2CD167D-0FB5-C547-9917-35A2C3160799}" destId="{E99D0E45-C61F-5B41-823E-60953687DFE9}"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F49CE-9DB6-B04A-A398-BCE5EF359833}">
      <dsp:nvSpPr>
        <dsp:cNvPr id="0" name=""/>
        <dsp:cNvSpPr/>
      </dsp:nvSpPr>
      <dsp:spPr>
        <a:xfrm>
          <a:off x="4072031" y="0"/>
          <a:ext cx="2655052" cy="2655052"/>
        </a:xfrm>
        <a:prstGeom prst="triangl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N" sz="2200" b="0" kern="1200" dirty="0">
              <a:latin typeface="Microsoft YaHei" panose="020B0503020204020204" pitchFamily="34" charset="-122"/>
              <a:ea typeface="Microsoft YaHei" panose="020B0503020204020204" pitchFamily="34" charset="-122"/>
            </a:rPr>
            <a:t>结构预测问题</a:t>
          </a:r>
        </a:p>
      </dsp:txBody>
      <dsp:txXfrm>
        <a:off x="4735794" y="1327526"/>
        <a:ext cx="1327526" cy="1327526"/>
      </dsp:txXfrm>
    </dsp:sp>
    <dsp:sp modelId="{C4EE880A-7E8F-AA47-A90D-C85BA149A04C}">
      <dsp:nvSpPr>
        <dsp:cNvPr id="0" name=""/>
        <dsp:cNvSpPr/>
      </dsp:nvSpPr>
      <dsp:spPr>
        <a:xfrm>
          <a:off x="2744505" y="2655052"/>
          <a:ext cx="2655052" cy="2655052"/>
        </a:xfrm>
        <a:prstGeom prst="triangle">
          <a:avLst/>
        </a:prstGeom>
        <a:solidFill>
          <a:schemeClr val="accent4">
            <a:hueOff val="4170497"/>
            <a:satOff val="-13592"/>
            <a:lumOff val="732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N" sz="2200" b="0" kern="1200">
              <a:latin typeface="Microsoft YaHei" panose="020B0503020204020204" pitchFamily="34" charset="-122"/>
              <a:ea typeface="Microsoft YaHei" panose="020B0503020204020204" pitchFamily="34" charset="-122"/>
            </a:rPr>
            <a:t>文本匹配问题</a:t>
          </a:r>
        </a:p>
      </dsp:txBody>
      <dsp:txXfrm>
        <a:off x="3408268" y="3982578"/>
        <a:ext cx="1327526" cy="1327526"/>
      </dsp:txXfrm>
    </dsp:sp>
    <dsp:sp modelId="{BE37EDDD-13A6-D64C-A590-2A5D8F7A2FEF}">
      <dsp:nvSpPr>
        <dsp:cNvPr id="0" name=""/>
        <dsp:cNvSpPr/>
      </dsp:nvSpPr>
      <dsp:spPr>
        <a:xfrm rot="10800000">
          <a:off x="4072031" y="2655052"/>
          <a:ext cx="2655052" cy="2655052"/>
        </a:xfrm>
        <a:prstGeom prst="triangle">
          <a:avLst/>
        </a:prstGeom>
        <a:solidFill>
          <a:schemeClr val="accent4">
            <a:hueOff val="8340993"/>
            <a:satOff val="-27185"/>
            <a:lumOff val="1464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N" sz="2200" b="0" kern="1200" dirty="0">
              <a:latin typeface="Microsoft YaHei" panose="020B0503020204020204" pitchFamily="34" charset="-122"/>
              <a:ea typeface="Microsoft YaHei" panose="020B0503020204020204" pitchFamily="34" charset="-122"/>
            </a:rPr>
            <a:t>文本分类问题</a:t>
          </a:r>
        </a:p>
      </dsp:txBody>
      <dsp:txXfrm rot="10800000">
        <a:off x="4735794" y="2655052"/>
        <a:ext cx="1327526" cy="1327526"/>
      </dsp:txXfrm>
    </dsp:sp>
    <dsp:sp modelId="{E99D0E45-C61F-5B41-823E-60953687DFE9}">
      <dsp:nvSpPr>
        <dsp:cNvPr id="0" name=""/>
        <dsp:cNvSpPr/>
      </dsp:nvSpPr>
      <dsp:spPr>
        <a:xfrm>
          <a:off x="5399557" y="2655052"/>
          <a:ext cx="2655052" cy="2655052"/>
        </a:xfrm>
        <a:prstGeom prst="triangle">
          <a:avLst/>
        </a:prstGeom>
        <a:solidFill>
          <a:schemeClr val="accent4">
            <a:hueOff val="12511490"/>
            <a:satOff val="-40777"/>
            <a:lumOff val="2196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N" sz="2200" b="0" kern="1200" dirty="0">
              <a:latin typeface="Microsoft YaHei" panose="020B0503020204020204" pitchFamily="34" charset="-122"/>
              <a:ea typeface="Microsoft YaHei" panose="020B0503020204020204" pitchFamily="34" charset="-122"/>
            </a:rPr>
            <a:t>序列到序列问题</a:t>
          </a:r>
        </a:p>
      </dsp:txBody>
      <dsp:txXfrm>
        <a:off x="6063320" y="3982578"/>
        <a:ext cx="1327526" cy="1327526"/>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7283C93-14E7-49CB-8C89-FBF4B48DE3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D97D9FF0-0E26-434C-B5DC-4766B618CA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6FAA3C-C0E0-4D4B-9CC4-15295DFEF53B}" type="datetimeFigureOut">
              <a:rPr lang="zh-CN" altLang="en-US" smtClean="0"/>
              <a:t>2021/9/26</a:t>
            </a:fld>
            <a:endParaRPr lang="zh-CN" altLang="en-US"/>
          </a:p>
        </p:txBody>
      </p:sp>
      <p:sp>
        <p:nvSpPr>
          <p:cNvPr id="4" name="页脚占位符 3">
            <a:extLst>
              <a:ext uri="{FF2B5EF4-FFF2-40B4-BE49-F238E27FC236}">
                <a16:creationId xmlns:a16="http://schemas.microsoft.com/office/drawing/2014/main" id="{AF719A4B-2804-4E1E-B625-99D3DABBEF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EFE765A-43BA-4AC8-9A23-7A45CAFDCC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44E9A4-CAE6-4656-A415-5E6DB8BAA996}" type="slidenum">
              <a:rPr lang="zh-CN" altLang="en-US" smtClean="0"/>
              <a:t>‹#›</a:t>
            </a:fld>
            <a:endParaRPr lang="zh-CN" altLang="en-US"/>
          </a:p>
        </p:txBody>
      </p:sp>
    </p:spTree>
    <p:extLst>
      <p:ext uri="{BB962C8B-B14F-4D97-AF65-F5344CB8AC3E}">
        <p14:creationId xmlns:p14="http://schemas.microsoft.com/office/powerpoint/2010/main" val="1969593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7166E-1E00-4D2A-ACBE-1715A7DDC64E}" type="datetimeFigureOut">
              <a:rPr lang="zh-CN" altLang="en-US" smtClean="0"/>
              <a:t>2021/9/26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805DD-1C5A-44BE-B861-D8F817A8137D}" type="slidenum">
              <a:rPr lang="zh-CN" altLang="en-US" smtClean="0"/>
              <a:t>‹#›</a:t>
            </a:fld>
            <a:endParaRPr lang="zh-CN" altLang="en-US"/>
          </a:p>
        </p:txBody>
      </p:sp>
    </p:spTree>
    <p:extLst>
      <p:ext uri="{BB962C8B-B14F-4D97-AF65-F5344CB8AC3E}">
        <p14:creationId xmlns:p14="http://schemas.microsoft.com/office/powerpoint/2010/main" val="3899725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a:t>
            </a:fld>
            <a:endParaRPr lang="zh-CN" altLang="en-US"/>
          </a:p>
        </p:txBody>
      </p:sp>
    </p:spTree>
    <p:extLst>
      <p:ext uri="{BB962C8B-B14F-4D97-AF65-F5344CB8AC3E}">
        <p14:creationId xmlns:p14="http://schemas.microsoft.com/office/powerpoint/2010/main" val="199755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0F4805DD-1C5A-44BE-B861-D8F817A8137D}" type="slidenum">
              <a:rPr lang="zh-CN" altLang="en-US" smtClean="0"/>
              <a:t>4</a:t>
            </a:fld>
            <a:endParaRPr lang="zh-CN" altLang="en-US"/>
          </a:p>
        </p:txBody>
      </p:sp>
    </p:spTree>
    <p:extLst>
      <p:ext uri="{BB962C8B-B14F-4D97-AF65-F5344CB8AC3E}">
        <p14:creationId xmlns:p14="http://schemas.microsoft.com/office/powerpoint/2010/main" val="1039646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217C7B-105E-184D-8516-7B28D9AB7F3A}" type="slidenum">
              <a:rPr lang="en-US" smtClean="0"/>
              <a:t>19</a:t>
            </a:fld>
            <a:endParaRPr lang="en-US"/>
          </a:p>
        </p:txBody>
      </p:sp>
    </p:spTree>
    <p:extLst>
      <p:ext uri="{BB962C8B-B14F-4D97-AF65-F5344CB8AC3E}">
        <p14:creationId xmlns:p14="http://schemas.microsoft.com/office/powerpoint/2010/main" val="1870650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5F52441D-E318-423F-8E4B-963DE5A221E7}" type="slidenum">
              <a:rPr lang="zh-CN" altLang="en-US" smtClean="0"/>
              <a:t>36</a:t>
            </a:fld>
            <a:endParaRPr lang="zh-CN" altLang="en-US"/>
          </a:p>
        </p:txBody>
      </p:sp>
    </p:spTree>
    <p:extLst>
      <p:ext uri="{BB962C8B-B14F-4D97-AF65-F5344CB8AC3E}">
        <p14:creationId xmlns:p14="http://schemas.microsoft.com/office/powerpoint/2010/main" val="16245469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
    <p:spTree>
      <p:nvGrpSpPr>
        <p:cNvPr id="1" name=""/>
        <p:cNvGrpSpPr/>
        <p:nvPr/>
      </p:nvGrpSpPr>
      <p:grpSpPr>
        <a:xfrm>
          <a:off x="0" y="0"/>
          <a:ext cx="0" cy="0"/>
          <a:chOff x="0" y="0"/>
          <a:chExt cx="0" cy="0"/>
        </a:xfrm>
      </p:grpSpPr>
      <p:sp>
        <p:nvSpPr>
          <p:cNvPr id="27" name="流程图: 资料带 26">
            <a:extLst>
              <a:ext uri="{FF2B5EF4-FFF2-40B4-BE49-F238E27FC236}">
                <a16:creationId xmlns:a16="http://schemas.microsoft.com/office/drawing/2014/main" id="{9349E164-D6B5-44E4-A5D5-3E9ECC63CC24}"/>
              </a:ext>
            </a:extLst>
          </p:cNvPr>
          <p:cNvSpPr/>
          <p:nvPr userDrawn="1"/>
        </p:nvSpPr>
        <p:spPr>
          <a:xfrm>
            <a:off x="-1202" y="44710"/>
            <a:ext cx="12204175" cy="3601739"/>
          </a:xfrm>
          <a:custGeom>
            <a:avLst/>
            <a:gdLst>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9631"/>
              <a:gd name="connsiteX1" fmla="*/ 2500 w 10000"/>
              <a:gd name="connsiteY1" fmla="*/ 2000 h 9631"/>
              <a:gd name="connsiteX2" fmla="*/ 5000 w 10000"/>
              <a:gd name="connsiteY2" fmla="*/ 1000 h 9631"/>
              <a:gd name="connsiteX3" fmla="*/ 7500 w 10000"/>
              <a:gd name="connsiteY3" fmla="*/ 0 h 9631"/>
              <a:gd name="connsiteX4" fmla="*/ 10000 w 10000"/>
              <a:gd name="connsiteY4" fmla="*/ 1000 h 9631"/>
              <a:gd name="connsiteX5" fmla="*/ 10000 w 10000"/>
              <a:gd name="connsiteY5" fmla="*/ 9000 h 9631"/>
              <a:gd name="connsiteX6" fmla="*/ 7500 w 10000"/>
              <a:gd name="connsiteY6" fmla="*/ 8000 h 9631"/>
              <a:gd name="connsiteX7" fmla="*/ 5000 w 10000"/>
              <a:gd name="connsiteY7" fmla="*/ 9000 h 9631"/>
              <a:gd name="connsiteX8" fmla="*/ 0 w 10000"/>
              <a:gd name="connsiteY8" fmla="*/ 9000 h 9631"/>
              <a:gd name="connsiteX9" fmla="*/ 0 w 10000"/>
              <a:gd name="connsiteY9" fmla="*/ 1000 h 9631"/>
              <a:gd name="connsiteX0" fmla="*/ 0 w 10000"/>
              <a:gd name="connsiteY0" fmla="*/ 1038 h 9703"/>
              <a:gd name="connsiteX1" fmla="*/ 2500 w 10000"/>
              <a:gd name="connsiteY1" fmla="*/ 2077 h 9703"/>
              <a:gd name="connsiteX2" fmla="*/ 5000 w 10000"/>
              <a:gd name="connsiteY2" fmla="*/ 1038 h 9703"/>
              <a:gd name="connsiteX3" fmla="*/ 7500 w 10000"/>
              <a:gd name="connsiteY3" fmla="*/ 0 h 9703"/>
              <a:gd name="connsiteX4" fmla="*/ 10000 w 10000"/>
              <a:gd name="connsiteY4" fmla="*/ 1038 h 9703"/>
              <a:gd name="connsiteX5" fmla="*/ 10000 w 10000"/>
              <a:gd name="connsiteY5" fmla="*/ 9345 h 9703"/>
              <a:gd name="connsiteX6" fmla="*/ 7500 w 10000"/>
              <a:gd name="connsiteY6" fmla="*/ 8307 h 9703"/>
              <a:gd name="connsiteX7" fmla="*/ 0 w 10000"/>
              <a:gd name="connsiteY7" fmla="*/ 9345 h 9703"/>
              <a:gd name="connsiteX8" fmla="*/ 0 w 10000"/>
              <a:gd name="connsiteY8" fmla="*/ 1038 h 9703"/>
              <a:gd name="connsiteX0" fmla="*/ 0 w 10000"/>
              <a:gd name="connsiteY0" fmla="*/ 1070 h 10701"/>
              <a:gd name="connsiteX1" fmla="*/ 2500 w 10000"/>
              <a:gd name="connsiteY1" fmla="*/ 2141 h 10701"/>
              <a:gd name="connsiteX2" fmla="*/ 5000 w 10000"/>
              <a:gd name="connsiteY2" fmla="*/ 1070 h 10701"/>
              <a:gd name="connsiteX3" fmla="*/ 7500 w 10000"/>
              <a:gd name="connsiteY3" fmla="*/ 0 h 10701"/>
              <a:gd name="connsiteX4" fmla="*/ 10000 w 10000"/>
              <a:gd name="connsiteY4" fmla="*/ 1070 h 10701"/>
              <a:gd name="connsiteX5" fmla="*/ 10000 w 10000"/>
              <a:gd name="connsiteY5" fmla="*/ 9631 h 10701"/>
              <a:gd name="connsiteX6" fmla="*/ 0 w 10000"/>
              <a:gd name="connsiteY6" fmla="*/ 9631 h 10701"/>
              <a:gd name="connsiteX7" fmla="*/ 0 w 10000"/>
              <a:gd name="connsiteY7" fmla="*/ 1070 h 10701"/>
              <a:gd name="connsiteX0" fmla="*/ 0 w 10000"/>
              <a:gd name="connsiteY0" fmla="*/ 1070 h 11003"/>
              <a:gd name="connsiteX1" fmla="*/ 2500 w 10000"/>
              <a:gd name="connsiteY1" fmla="*/ 2141 h 11003"/>
              <a:gd name="connsiteX2" fmla="*/ 5000 w 10000"/>
              <a:gd name="connsiteY2" fmla="*/ 1070 h 11003"/>
              <a:gd name="connsiteX3" fmla="*/ 7500 w 10000"/>
              <a:gd name="connsiteY3" fmla="*/ 0 h 11003"/>
              <a:gd name="connsiteX4" fmla="*/ 10000 w 10000"/>
              <a:gd name="connsiteY4" fmla="*/ 1070 h 11003"/>
              <a:gd name="connsiteX5" fmla="*/ 10000 w 10000"/>
              <a:gd name="connsiteY5" fmla="*/ 9631 h 11003"/>
              <a:gd name="connsiteX6" fmla="*/ 0 w 10000"/>
              <a:gd name="connsiteY6" fmla="*/ 9631 h 11003"/>
              <a:gd name="connsiteX7" fmla="*/ 0 w 10000"/>
              <a:gd name="connsiteY7" fmla="*/ 1070 h 11003"/>
              <a:gd name="connsiteX0" fmla="*/ 0 w 10000"/>
              <a:gd name="connsiteY0" fmla="*/ 1070 h 10260"/>
              <a:gd name="connsiteX1" fmla="*/ 2500 w 10000"/>
              <a:gd name="connsiteY1" fmla="*/ 2141 h 10260"/>
              <a:gd name="connsiteX2" fmla="*/ 5000 w 10000"/>
              <a:gd name="connsiteY2" fmla="*/ 1070 h 10260"/>
              <a:gd name="connsiteX3" fmla="*/ 7500 w 10000"/>
              <a:gd name="connsiteY3" fmla="*/ 0 h 10260"/>
              <a:gd name="connsiteX4" fmla="*/ 10000 w 10000"/>
              <a:gd name="connsiteY4" fmla="*/ 1070 h 10260"/>
              <a:gd name="connsiteX5" fmla="*/ 10000 w 10000"/>
              <a:gd name="connsiteY5" fmla="*/ 9631 h 10260"/>
              <a:gd name="connsiteX6" fmla="*/ 0 w 10000"/>
              <a:gd name="connsiteY6" fmla="*/ 9631 h 10260"/>
              <a:gd name="connsiteX7" fmla="*/ 0 w 10000"/>
              <a:gd name="connsiteY7" fmla="*/ 1070 h 10260"/>
              <a:gd name="connsiteX0" fmla="*/ 0 w 10000"/>
              <a:gd name="connsiteY0" fmla="*/ 1070 h 9697"/>
              <a:gd name="connsiteX1" fmla="*/ 2500 w 10000"/>
              <a:gd name="connsiteY1" fmla="*/ 2141 h 9697"/>
              <a:gd name="connsiteX2" fmla="*/ 5000 w 10000"/>
              <a:gd name="connsiteY2" fmla="*/ 1070 h 9697"/>
              <a:gd name="connsiteX3" fmla="*/ 7500 w 10000"/>
              <a:gd name="connsiteY3" fmla="*/ 0 h 9697"/>
              <a:gd name="connsiteX4" fmla="*/ 10000 w 10000"/>
              <a:gd name="connsiteY4" fmla="*/ 1070 h 9697"/>
              <a:gd name="connsiteX5" fmla="*/ 10000 w 10000"/>
              <a:gd name="connsiteY5" fmla="*/ 9631 h 9697"/>
              <a:gd name="connsiteX6" fmla="*/ 0 w 10000"/>
              <a:gd name="connsiteY6" fmla="*/ 9631 h 9697"/>
              <a:gd name="connsiteX7" fmla="*/ 0 w 10000"/>
              <a:gd name="connsiteY7" fmla="*/ 1070 h 9697"/>
              <a:gd name="connsiteX0" fmla="*/ 0 w 10000"/>
              <a:gd name="connsiteY0" fmla="*/ 1103 h 9935"/>
              <a:gd name="connsiteX1" fmla="*/ 2500 w 10000"/>
              <a:gd name="connsiteY1" fmla="*/ 2208 h 9935"/>
              <a:gd name="connsiteX2" fmla="*/ 5000 w 10000"/>
              <a:gd name="connsiteY2" fmla="*/ 1103 h 9935"/>
              <a:gd name="connsiteX3" fmla="*/ 7500 w 10000"/>
              <a:gd name="connsiteY3" fmla="*/ 0 h 9935"/>
              <a:gd name="connsiteX4" fmla="*/ 10000 w 10000"/>
              <a:gd name="connsiteY4" fmla="*/ 1103 h 9935"/>
              <a:gd name="connsiteX5" fmla="*/ 10000 w 10000"/>
              <a:gd name="connsiteY5" fmla="*/ 9932 h 9935"/>
              <a:gd name="connsiteX6" fmla="*/ 0 w 10000"/>
              <a:gd name="connsiteY6" fmla="*/ 9932 h 9935"/>
              <a:gd name="connsiteX7" fmla="*/ 0 w 10000"/>
              <a:gd name="connsiteY7" fmla="*/ 1103 h 9935"/>
              <a:gd name="connsiteX0" fmla="*/ 9 w 10009"/>
              <a:gd name="connsiteY0" fmla="*/ 1110 h 11134"/>
              <a:gd name="connsiteX1" fmla="*/ 2509 w 10009"/>
              <a:gd name="connsiteY1" fmla="*/ 2222 h 11134"/>
              <a:gd name="connsiteX2" fmla="*/ 5009 w 10009"/>
              <a:gd name="connsiteY2" fmla="*/ 1110 h 11134"/>
              <a:gd name="connsiteX3" fmla="*/ 7509 w 10009"/>
              <a:gd name="connsiteY3" fmla="*/ 0 h 11134"/>
              <a:gd name="connsiteX4" fmla="*/ 10009 w 10009"/>
              <a:gd name="connsiteY4" fmla="*/ 1110 h 11134"/>
              <a:gd name="connsiteX5" fmla="*/ 10009 w 10009"/>
              <a:gd name="connsiteY5" fmla="*/ 9997 h 11134"/>
              <a:gd name="connsiteX6" fmla="*/ 0 w 10009"/>
              <a:gd name="connsiteY6" fmla="*/ 11134 h 11134"/>
              <a:gd name="connsiteX7" fmla="*/ 9 w 10009"/>
              <a:gd name="connsiteY7" fmla="*/ 1110 h 11134"/>
              <a:gd name="connsiteX0" fmla="*/ 9 w 10009"/>
              <a:gd name="connsiteY0" fmla="*/ 1110 h 11136"/>
              <a:gd name="connsiteX1" fmla="*/ 2509 w 10009"/>
              <a:gd name="connsiteY1" fmla="*/ 2222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509 w 10009"/>
              <a:gd name="connsiteY1" fmla="*/ 2222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94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7594 w 10009"/>
              <a:gd name="connsiteY2" fmla="*/ 0 h 11136"/>
              <a:gd name="connsiteX3" fmla="*/ 10009 w 10009"/>
              <a:gd name="connsiteY3" fmla="*/ 1110 h 11136"/>
              <a:gd name="connsiteX4" fmla="*/ 10009 w 10009"/>
              <a:gd name="connsiteY4" fmla="*/ 11109 h 11136"/>
              <a:gd name="connsiteX5" fmla="*/ 0 w 10009"/>
              <a:gd name="connsiteY5" fmla="*/ 11134 h 11136"/>
              <a:gd name="connsiteX6" fmla="*/ 9 w 10009"/>
              <a:gd name="connsiteY6" fmla="*/ 1110 h 11136"/>
              <a:gd name="connsiteX0" fmla="*/ 9 w 10009"/>
              <a:gd name="connsiteY0" fmla="*/ 1110 h 11136"/>
              <a:gd name="connsiteX1" fmla="*/ 2215 w 10009"/>
              <a:gd name="connsiteY1" fmla="*/ 2348 h 11136"/>
              <a:gd name="connsiteX2" fmla="*/ 7594 w 10009"/>
              <a:gd name="connsiteY2" fmla="*/ 0 h 11136"/>
              <a:gd name="connsiteX3" fmla="*/ 10009 w 10009"/>
              <a:gd name="connsiteY3" fmla="*/ 1110 h 11136"/>
              <a:gd name="connsiteX4" fmla="*/ 10009 w 10009"/>
              <a:gd name="connsiteY4" fmla="*/ 11109 h 11136"/>
              <a:gd name="connsiteX5" fmla="*/ 0 w 10009"/>
              <a:gd name="connsiteY5" fmla="*/ 11134 h 11136"/>
              <a:gd name="connsiteX6" fmla="*/ 9 w 10009"/>
              <a:gd name="connsiteY6" fmla="*/ 1110 h 11136"/>
              <a:gd name="connsiteX0" fmla="*/ 9 w 10009"/>
              <a:gd name="connsiteY0" fmla="*/ 1143 h 11169"/>
              <a:gd name="connsiteX1" fmla="*/ 2604 w 10009"/>
              <a:gd name="connsiteY1" fmla="*/ 2305 h 11169"/>
              <a:gd name="connsiteX2" fmla="*/ 7594 w 10009"/>
              <a:gd name="connsiteY2" fmla="*/ 33 h 11169"/>
              <a:gd name="connsiteX3" fmla="*/ 10009 w 10009"/>
              <a:gd name="connsiteY3" fmla="*/ 1143 h 11169"/>
              <a:gd name="connsiteX4" fmla="*/ 10009 w 10009"/>
              <a:gd name="connsiteY4" fmla="*/ 11142 h 11169"/>
              <a:gd name="connsiteX5" fmla="*/ 0 w 10009"/>
              <a:gd name="connsiteY5" fmla="*/ 11167 h 11169"/>
              <a:gd name="connsiteX6" fmla="*/ 9 w 10009"/>
              <a:gd name="connsiteY6" fmla="*/ 1143 h 11169"/>
              <a:gd name="connsiteX0" fmla="*/ 9 w 10009"/>
              <a:gd name="connsiteY0" fmla="*/ 1111 h 11137"/>
              <a:gd name="connsiteX1" fmla="*/ 2604 w 10009"/>
              <a:gd name="connsiteY1" fmla="*/ 2273 h 11137"/>
              <a:gd name="connsiteX2" fmla="*/ 7594 w 10009"/>
              <a:gd name="connsiteY2" fmla="*/ 1 h 11137"/>
              <a:gd name="connsiteX3" fmla="*/ 10009 w 10009"/>
              <a:gd name="connsiteY3" fmla="*/ 1111 h 11137"/>
              <a:gd name="connsiteX4" fmla="*/ 10009 w 10009"/>
              <a:gd name="connsiteY4" fmla="*/ 11110 h 11137"/>
              <a:gd name="connsiteX5" fmla="*/ 0 w 10009"/>
              <a:gd name="connsiteY5" fmla="*/ 11135 h 11137"/>
              <a:gd name="connsiteX6" fmla="*/ 9 w 10009"/>
              <a:gd name="connsiteY6" fmla="*/ 1111 h 11137"/>
              <a:gd name="connsiteX0" fmla="*/ 9 w 10009"/>
              <a:gd name="connsiteY0" fmla="*/ 1186 h 11212"/>
              <a:gd name="connsiteX1" fmla="*/ 2604 w 10009"/>
              <a:gd name="connsiteY1" fmla="*/ 2348 h 11212"/>
              <a:gd name="connsiteX2" fmla="*/ 7148 w 10009"/>
              <a:gd name="connsiteY2" fmla="*/ 0 h 11212"/>
              <a:gd name="connsiteX3" fmla="*/ 10009 w 10009"/>
              <a:gd name="connsiteY3" fmla="*/ 1186 h 11212"/>
              <a:gd name="connsiteX4" fmla="*/ 10009 w 10009"/>
              <a:gd name="connsiteY4" fmla="*/ 11185 h 11212"/>
              <a:gd name="connsiteX5" fmla="*/ 0 w 10009"/>
              <a:gd name="connsiteY5" fmla="*/ 11210 h 11212"/>
              <a:gd name="connsiteX6" fmla="*/ 9 w 10009"/>
              <a:gd name="connsiteY6" fmla="*/ 1186 h 11212"/>
              <a:gd name="connsiteX0" fmla="*/ 9 w 10009"/>
              <a:gd name="connsiteY0" fmla="*/ 1388 h 11414"/>
              <a:gd name="connsiteX1" fmla="*/ 2604 w 10009"/>
              <a:gd name="connsiteY1" fmla="*/ 2550 h 11414"/>
              <a:gd name="connsiteX2" fmla="*/ 7072 w 10009"/>
              <a:gd name="connsiteY2" fmla="*/ 0 h 11414"/>
              <a:gd name="connsiteX3" fmla="*/ 10009 w 10009"/>
              <a:gd name="connsiteY3" fmla="*/ 1388 h 11414"/>
              <a:gd name="connsiteX4" fmla="*/ 10009 w 10009"/>
              <a:gd name="connsiteY4" fmla="*/ 11387 h 11414"/>
              <a:gd name="connsiteX5" fmla="*/ 0 w 10009"/>
              <a:gd name="connsiteY5" fmla="*/ 11412 h 11414"/>
              <a:gd name="connsiteX6" fmla="*/ 9 w 10009"/>
              <a:gd name="connsiteY6" fmla="*/ 1388 h 11414"/>
              <a:gd name="connsiteX0" fmla="*/ 9 w 10009"/>
              <a:gd name="connsiteY0" fmla="*/ 1389 h 11415"/>
              <a:gd name="connsiteX1" fmla="*/ 2604 w 10009"/>
              <a:gd name="connsiteY1" fmla="*/ 2551 h 11415"/>
              <a:gd name="connsiteX2" fmla="*/ 7072 w 10009"/>
              <a:gd name="connsiteY2" fmla="*/ 1 h 11415"/>
              <a:gd name="connsiteX3" fmla="*/ 10009 w 10009"/>
              <a:gd name="connsiteY3" fmla="*/ 1389 h 11415"/>
              <a:gd name="connsiteX4" fmla="*/ 10009 w 10009"/>
              <a:gd name="connsiteY4" fmla="*/ 11388 h 11415"/>
              <a:gd name="connsiteX5" fmla="*/ 0 w 10009"/>
              <a:gd name="connsiteY5" fmla="*/ 11413 h 11415"/>
              <a:gd name="connsiteX6" fmla="*/ 9 w 10009"/>
              <a:gd name="connsiteY6" fmla="*/ 1389 h 11415"/>
              <a:gd name="connsiteX0" fmla="*/ 9 w 10009"/>
              <a:gd name="connsiteY0" fmla="*/ 1389 h 11415"/>
              <a:gd name="connsiteX1" fmla="*/ 2604 w 10009"/>
              <a:gd name="connsiteY1" fmla="*/ 2551 h 11415"/>
              <a:gd name="connsiteX2" fmla="*/ 7072 w 10009"/>
              <a:gd name="connsiteY2" fmla="*/ 1 h 11415"/>
              <a:gd name="connsiteX3" fmla="*/ 10009 w 10009"/>
              <a:gd name="connsiteY3" fmla="*/ 1389 h 11415"/>
              <a:gd name="connsiteX4" fmla="*/ 10009 w 10009"/>
              <a:gd name="connsiteY4" fmla="*/ 11388 h 11415"/>
              <a:gd name="connsiteX5" fmla="*/ 0 w 10009"/>
              <a:gd name="connsiteY5" fmla="*/ 11413 h 11415"/>
              <a:gd name="connsiteX6" fmla="*/ 9 w 10009"/>
              <a:gd name="connsiteY6" fmla="*/ 1389 h 11415"/>
              <a:gd name="connsiteX0" fmla="*/ 9 w 10009"/>
              <a:gd name="connsiteY0" fmla="*/ 1339 h 11365"/>
              <a:gd name="connsiteX1" fmla="*/ 2604 w 10009"/>
              <a:gd name="connsiteY1" fmla="*/ 2501 h 11365"/>
              <a:gd name="connsiteX2" fmla="*/ 6607 w 10009"/>
              <a:gd name="connsiteY2" fmla="*/ 2 h 11365"/>
              <a:gd name="connsiteX3" fmla="*/ 10009 w 10009"/>
              <a:gd name="connsiteY3" fmla="*/ 1339 h 11365"/>
              <a:gd name="connsiteX4" fmla="*/ 10009 w 10009"/>
              <a:gd name="connsiteY4" fmla="*/ 11338 h 11365"/>
              <a:gd name="connsiteX5" fmla="*/ 0 w 10009"/>
              <a:gd name="connsiteY5" fmla="*/ 11363 h 11365"/>
              <a:gd name="connsiteX6" fmla="*/ 9 w 10009"/>
              <a:gd name="connsiteY6" fmla="*/ 1339 h 11365"/>
              <a:gd name="connsiteX0" fmla="*/ 9 w 10009"/>
              <a:gd name="connsiteY0" fmla="*/ 1390 h 11416"/>
              <a:gd name="connsiteX1" fmla="*/ 2604 w 10009"/>
              <a:gd name="connsiteY1" fmla="*/ 2552 h 11416"/>
              <a:gd name="connsiteX2" fmla="*/ 6607 w 10009"/>
              <a:gd name="connsiteY2" fmla="*/ 53 h 11416"/>
              <a:gd name="connsiteX3" fmla="*/ 10009 w 10009"/>
              <a:gd name="connsiteY3" fmla="*/ 1390 h 11416"/>
              <a:gd name="connsiteX4" fmla="*/ 10009 w 10009"/>
              <a:gd name="connsiteY4" fmla="*/ 11389 h 11416"/>
              <a:gd name="connsiteX5" fmla="*/ 0 w 10009"/>
              <a:gd name="connsiteY5" fmla="*/ 11414 h 11416"/>
              <a:gd name="connsiteX6" fmla="*/ 9 w 10009"/>
              <a:gd name="connsiteY6" fmla="*/ 1390 h 11416"/>
              <a:gd name="connsiteX0" fmla="*/ 9 w 10009"/>
              <a:gd name="connsiteY0" fmla="*/ 3233 h 13259"/>
              <a:gd name="connsiteX1" fmla="*/ 2604 w 10009"/>
              <a:gd name="connsiteY1" fmla="*/ 4395 h 13259"/>
              <a:gd name="connsiteX2" fmla="*/ 6607 w 10009"/>
              <a:gd name="connsiteY2" fmla="*/ 1896 h 13259"/>
              <a:gd name="connsiteX3" fmla="*/ 10009 w 10009"/>
              <a:gd name="connsiteY3" fmla="*/ 377 h 13259"/>
              <a:gd name="connsiteX4" fmla="*/ 10009 w 10009"/>
              <a:gd name="connsiteY4" fmla="*/ 13232 h 13259"/>
              <a:gd name="connsiteX5" fmla="*/ 0 w 10009"/>
              <a:gd name="connsiteY5" fmla="*/ 13257 h 13259"/>
              <a:gd name="connsiteX6" fmla="*/ 9 w 10009"/>
              <a:gd name="connsiteY6" fmla="*/ 3233 h 13259"/>
              <a:gd name="connsiteX0" fmla="*/ 9 w 10009"/>
              <a:gd name="connsiteY0" fmla="*/ 2856 h 12882"/>
              <a:gd name="connsiteX1" fmla="*/ 2604 w 10009"/>
              <a:gd name="connsiteY1" fmla="*/ 4018 h 12882"/>
              <a:gd name="connsiteX2" fmla="*/ 6607 w 10009"/>
              <a:gd name="connsiteY2" fmla="*/ 1519 h 12882"/>
              <a:gd name="connsiteX3" fmla="*/ 10009 w 10009"/>
              <a:gd name="connsiteY3" fmla="*/ 0 h 12882"/>
              <a:gd name="connsiteX4" fmla="*/ 10009 w 10009"/>
              <a:gd name="connsiteY4" fmla="*/ 12855 h 12882"/>
              <a:gd name="connsiteX5" fmla="*/ 0 w 10009"/>
              <a:gd name="connsiteY5" fmla="*/ 12880 h 12882"/>
              <a:gd name="connsiteX6" fmla="*/ 9 w 10009"/>
              <a:gd name="connsiteY6" fmla="*/ 2856 h 12882"/>
              <a:gd name="connsiteX0" fmla="*/ 9 w 10009"/>
              <a:gd name="connsiteY0" fmla="*/ 2894 h 12920"/>
              <a:gd name="connsiteX1" fmla="*/ 2604 w 10009"/>
              <a:gd name="connsiteY1" fmla="*/ 4056 h 12920"/>
              <a:gd name="connsiteX2" fmla="*/ 6607 w 10009"/>
              <a:gd name="connsiteY2" fmla="*/ 1557 h 12920"/>
              <a:gd name="connsiteX3" fmla="*/ 10009 w 10009"/>
              <a:gd name="connsiteY3" fmla="*/ 38 h 12920"/>
              <a:gd name="connsiteX4" fmla="*/ 10009 w 10009"/>
              <a:gd name="connsiteY4" fmla="*/ 12893 h 12920"/>
              <a:gd name="connsiteX5" fmla="*/ 0 w 10009"/>
              <a:gd name="connsiteY5" fmla="*/ 12918 h 12920"/>
              <a:gd name="connsiteX6" fmla="*/ 9 w 10009"/>
              <a:gd name="connsiteY6" fmla="*/ 2894 h 12920"/>
              <a:gd name="connsiteX0" fmla="*/ 9 w 10009"/>
              <a:gd name="connsiteY0" fmla="*/ 2903 h 12929"/>
              <a:gd name="connsiteX1" fmla="*/ 2604 w 10009"/>
              <a:gd name="connsiteY1" fmla="*/ 4065 h 12929"/>
              <a:gd name="connsiteX2" fmla="*/ 6607 w 10009"/>
              <a:gd name="connsiteY2" fmla="*/ 1566 h 12929"/>
              <a:gd name="connsiteX3" fmla="*/ 10009 w 10009"/>
              <a:gd name="connsiteY3" fmla="*/ 47 h 12929"/>
              <a:gd name="connsiteX4" fmla="*/ 10009 w 10009"/>
              <a:gd name="connsiteY4" fmla="*/ 12902 h 12929"/>
              <a:gd name="connsiteX5" fmla="*/ 0 w 10009"/>
              <a:gd name="connsiteY5" fmla="*/ 12927 h 12929"/>
              <a:gd name="connsiteX6" fmla="*/ 9 w 10009"/>
              <a:gd name="connsiteY6" fmla="*/ 2903 h 12929"/>
              <a:gd name="connsiteX0" fmla="*/ 9 w 10009"/>
              <a:gd name="connsiteY0" fmla="*/ 2903 h 12902"/>
              <a:gd name="connsiteX1" fmla="*/ 2604 w 10009"/>
              <a:gd name="connsiteY1" fmla="*/ 4065 h 12902"/>
              <a:gd name="connsiteX2" fmla="*/ 6607 w 10009"/>
              <a:gd name="connsiteY2" fmla="*/ 1566 h 12902"/>
              <a:gd name="connsiteX3" fmla="*/ 10009 w 10009"/>
              <a:gd name="connsiteY3" fmla="*/ 47 h 12902"/>
              <a:gd name="connsiteX4" fmla="*/ 10009 w 10009"/>
              <a:gd name="connsiteY4" fmla="*/ 12902 h 12902"/>
              <a:gd name="connsiteX5" fmla="*/ 0 w 10009"/>
              <a:gd name="connsiteY5" fmla="*/ 9768 h 12902"/>
              <a:gd name="connsiteX6" fmla="*/ 9 w 10009"/>
              <a:gd name="connsiteY6" fmla="*/ 2903 h 12902"/>
              <a:gd name="connsiteX0" fmla="*/ 9 w 10018"/>
              <a:gd name="connsiteY0" fmla="*/ 2903 h 9768"/>
              <a:gd name="connsiteX1" fmla="*/ 2604 w 10018"/>
              <a:gd name="connsiteY1" fmla="*/ 4065 h 9768"/>
              <a:gd name="connsiteX2" fmla="*/ 6607 w 10018"/>
              <a:gd name="connsiteY2" fmla="*/ 1566 h 9768"/>
              <a:gd name="connsiteX3" fmla="*/ 10009 w 10018"/>
              <a:gd name="connsiteY3" fmla="*/ 47 h 9768"/>
              <a:gd name="connsiteX4" fmla="*/ 10018 w 10018"/>
              <a:gd name="connsiteY4" fmla="*/ 9616 h 9768"/>
              <a:gd name="connsiteX5" fmla="*/ 0 w 10018"/>
              <a:gd name="connsiteY5" fmla="*/ 9768 h 9768"/>
              <a:gd name="connsiteX6" fmla="*/ 9 w 10018"/>
              <a:gd name="connsiteY6" fmla="*/ 2903 h 9768"/>
              <a:gd name="connsiteX0" fmla="*/ 1 w 9992"/>
              <a:gd name="connsiteY0" fmla="*/ 2972 h 9949"/>
              <a:gd name="connsiteX1" fmla="*/ 2591 w 9992"/>
              <a:gd name="connsiteY1" fmla="*/ 4162 h 9949"/>
              <a:gd name="connsiteX2" fmla="*/ 6587 w 9992"/>
              <a:gd name="connsiteY2" fmla="*/ 1603 h 9949"/>
              <a:gd name="connsiteX3" fmla="*/ 9983 w 9992"/>
              <a:gd name="connsiteY3" fmla="*/ 48 h 9949"/>
              <a:gd name="connsiteX4" fmla="*/ 9992 w 9992"/>
              <a:gd name="connsiteY4" fmla="*/ 9844 h 9949"/>
              <a:gd name="connsiteX5" fmla="*/ 11 w 9992"/>
              <a:gd name="connsiteY5" fmla="*/ 9948 h 9949"/>
              <a:gd name="connsiteX6" fmla="*/ 1 w 9992"/>
              <a:gd name="connsiteY6" fmla="*/ 2972 h 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 h="9949">
                <a:moveTo>
                  <a:pt x="1" y="2972"/>
                </a:moveTo>
                <a:cubicBezTo>
                  <a:pt x="219" y="3988"/>
                  <a:pt x="1493" y="4390"/>
                  <a:pt x="2591" y="4162"/>
                </a:cubicBezTo>
                <a:cubicBezTo>
                  <a:pt x="3689" y="3933"/>
                  <a:pt x="5374" y="2548"/>
                  <a:pt x="6587" y="1603"/>
                </a:cubicBezTo>
                <a:cubicBezTo>
                  <a:pt x="7800" y="658"/>
                  <a:pt x="8855" y="-218"/>
                  <a:pt x="9983" y="48"/>
                </a:cubicBezTo>
                <a:cubicBezTo>
                  <a:pt x="9986" y="3314"/>
                  <a:pt x="9989" y="6579"/>
                  <a:pt x="9992" y="9844"/>
                </a:cubicBezTo>
                <a:cubicBezTo>
                  <a:pt x="9111" y="9821"/>
                  <a:pt x="1902" y="9963"/>
                  <a:pt x="11" y="9948"/>
                </a:cubicBezTo>
                <a:cubicBezTo>
                  <a:pt x="14" y="6528"/>
                  <a:pt x="-2" y="6392"/>
                  <a:pt x="1" y="2972"/>
                </a:cubicBezTo>
                <a:close/>
              </a:path>
            </a:pathLst>
          </a:custGeom>
          <a:blipFill dpi="0" rotWithShape="1">
            <a:blip r:embed="rId2"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4EFF6B14-17F5-49E0-BEF2-E91C472569FE}"/>
              </a:ext>
            </a:extLst>
          </p:cNvPr>
          <p:cNvSpPr/>
          <p:nvPr userDrawn="1"/>
        </p:nvSpPr>
        <p:spPr>
          <a:xfrm>
            <a:off x="-1202"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Tree>
    <p:extLst>
      <p:ext uri="{BB962C8B-B14F-4D97-AF65-F5344CB8AC3E}">
        <p14:creationId xmlns:p14="http://schemas.microsoft.com/office/powerpoint/2010/main" val="773995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E52E81D-AD89-4DB6-8672-9E4A5067F010}"/>
              </a:ext>
            </a:extLst>
          </p:cNvPr>
          <p:cNvSpPr/>
          <p:nvPr userDrawn="1"/>
        </p:nvSpPr>
        <p:spPr>
          <a:xfrm>
            <a:off x="0" y="-10520"/>
            <a:ext cx="12192000" cy="6868520"/>
          </a:xfrm>
          <a:prstGeom prst="rect">
            <a:avLst/>
          </a:prstGeom>
          <a:blipFill dpi="0" rotWithShape="1">
            <a:blip r:embed="rId2" cstate="print">
              <a:alphaModFix amt="7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5">
            <a:extLst>
              <a:ext uri="{FF2B5EF4-FFF2-40B4-BE49-F238E27FC236}">
                <a16:creationId xmlns:a16="http://schemas.microsoft.com/office/drawing/2014/main" id="{9D01629F-A191-4715-8074-E739741BB588}"/>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rgbClr val="244FA0">
                    <a:alpha val="80000"/>
                  </a:srgb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spTree>
    <p:extLst>
      <p:ext uri="{BB962C8B-B14F-4D97-AF65-F5344CB8AC3E}">
        <p14:creationId xmlns:p14="http://schemas.microsoft.com/office/powerpoint/2010/main" val="1244367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9418"/>
            <a:ext cx="12192000" cy="6876835"/>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3486478"/>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单击此处编辑文本</a:t>
            </a:r>
          </a:p>
        </p:txBody>
      </p:sp>
      <p:grpSp>
        <p:nvGrpSpPr>
          <p:cNvPr id="68" name="组合 67">
            <a:extLst>
              <a:ext uri="{FF2B5EF4-FFF2-40B4-BE49-F238E27FC236}">
                <a16:creationId xmlns:a16="http://schemas.microsoft.com/office/drawing/2014/main" id="{DDE1182B-D44A-4252-A4F1-5D79288A3E9E}"/>
              </a:ext>
            </a:extLst>
          </p:cNvPr>
          <p:cNvGrpSpPr/>
          <p:nvPr userDrawn="1"/>
        </p:nvGrpSpPr>
        <p:grpSpPr>
          <a:xfrm>
            <a:off x="6257397" y="4343880"/>
            <a:ext cx="6245639" cy="2453527"/>
            <a:chOff x="5067300" y="3857984"/>
            <a:chExt cx="7508107" cy="2949473"/>
          </a:xfrm>
        </p:grpSpPr>
        <p:pic>
          <p:nvPicPr>
            <p:cNvPr id="40" name="图片 39">
              <a:extLst>
                <a:ext uri="{FF2B5EF4-FFF2-40B4-BE49-F238E27FC236}">
                  <a16:creationId xmlns:a16="http://schemas.microsoft.com/office/drawing/2014/main" id="{907879B5-6EDE-485E-9959-45F5C91AED0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4" name="等腰三角形 61">
              <a:extLst>
                <a:ext uri="{FF2B5EF4-FFF2-40B4-BE49-F238E27FC236}">
                  <a16:creationId xmlns:a16="http://schemas.microsoft.com/office/drawing/2014/main" id="{245E354B-7CC1-4397-B48C-EE5AF8C3F15E}"/>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1">
              <a:extLst>
                <a:ext uri="{FF2B5EF4-FFF2-40B4-BE49-F238E27FC236}">
                  <a16:creationId xmlns:a16="http://schemas.microsoft.com/office/drawing/2014/main" id="{8FD1B1D6-3A37-49DD-9C60-DA50BDF343B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51DDA227-C703-49FB-AB4D-E56D3B619B4C}"/>
              </a:ext>
            </a:extLst>
          </p:cNvPr>
          <p:cNvGrpSpPr/>
          <p:nvPr userDrawn="1"/>
        </p:nvGrpSpPr>
        <p:grpSpPr>
          <a:xfrm>
            <a:off x="-383406" y="13513"/>
            <a:ext cx="6830505" cy="2596905"/>
            <a:chOff x="-383406" y="13513"/>
            <a:chExt cx="7508106" cy="2854524"/>
          </a:xfrm>
        </p:grpSpPr>
        <p:pic>
          <p:nvPicPr>
            <p:cNvPr id="59" name="图片 58">
              <a:extLst>
                <a:ext uri="{FF2B5EF4-FFF2-40B4-BE49-F238E27FC236}">
                  <a16:creationId xmlns:a16="http://schemas.microsoft.com/office/drawing/2014/main" id="{5A63873B-30D1-42FC-B337-BBE659A4E2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62" name="等腰三角形 61">
              <a:extLst>
                <a:ext uri="{FF2B5EF4-FFF2-40B4-BE49-F238E27FC236}">
                  <a16:creationId xmlns:a16="http://schemas.microsoft.com/office/drawing/2014/main" id="{B3709B23-DA82-40B9-ABE4-F14CE44CE843}"/>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1">
              <a:extLst>
                <a:ext uri="{FF2B5EF4-FFF2-40B4-BE49-F238E27FC236}">
                  <a16:creationId xmlns:a16="http://schemas.microsoft.com/office/drawing/2014/main" id="{531B6D1B-593B-47EB-9FC9-581594156B36}"/>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3601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标题占位符 21"/>
          <p:cNvSpPr>
            <a:spLocks noGrp="1"/>
          </p:cNvSpPr>
          <p:nvPr>
            <p:ph type="title"/>
          </p:nvPr>
        </p:nvSpPr>
        <p:spPr>
          <a:xfrm>
            <a:off x="0" y="209551"/>
            <a:ext cx="12192000" cy="760615"/>
          </a:xfrm>
          <a:prstGeom prst="rect">
            <a:avLst/>
          </a:prstGeom>
        </p:spPr>
        <p:txBody>
          <a:bodyPr vert="horz" anchor="ctr">
            <a:normAutofit/>
          </a:bodyPr>
          <a:lstStyle>
            <a:lvl1pPr algn="ctr">
              <a:defRPr sz="3600" b="1" spc="200" baseline="0">
                <a:solidFill>
                  <a:srgbClr val="FFFFFF"/>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kumimoji="0" lang="en-US" altLang="zh-CN"/>
              <a:t>Click to edit Master title style</a:t>
            </a:r>
            <a:endParaRPr kumimoji="0" lang="en-US" dirty="0"/>
          </a:p>
        </p:txBody>
      </p:sp>
      <p:sp>
        <p:nvSpPr>
          <p:cNvPr id="6" name="日期占位符 5"/>
          <p:cNvSpPr>
            <a:spLocks noGrp="1"/>
          </p:cNvSpPr>
          <p:nvPr>
            <p:ph type="dt" sz="half" idx="10"/>
          </p:nvPr>
        </p:nvSpPr>
        <p:spPr/>
        <p:txBody>
          <a:bodyPr/>
          <a:lstStyle/>
          <a:p>
            <a:endParaRPr lang="en-US"/>
          </a:p>
        </p:txBody>
      </p:sp>
      <p:sp>
        <p:nvSpPr>
          <p:cNvPr id="7" name="页脚占位符 6"/>
          <p:cNvSpPr>
            <a:spLocks noGrp="1"/>
          </p:cNvSpPr>
          <p:nvPr>
            <p:ph type="ftr" sz="quarter" idx="11"/>
          </p:nvPr>
        </p:nvSpPr>
        <p:spPr/>
        <p:txBody>
          <a:bodyPr/>
          <a:lstStyle/>
          <a:p>
            <a:r>
              <a:rPr lang="en-US"/>
              <a:t>HARBIN INSTITUTE OF TECHNOLOGY </a:t>
            </a:r>
          </a:p>
        </p:txBody>
      </p:sp>
      <p:sp>
        <p:nvSpPr>
          <p:cNvPr id="8" name="内容占位符 2"/>
          <p:cNvSpPr>
            <a:spLocks noGrp="1"/>
          </p:cNvSpPr>
          <p:nvPr>
            <p:ph idx="1"/>
          </p:nvPr>
        </p:nvSpPr>
        <p:spPr>
          <a:xfrm>
            <a:off x="838200" y="1526959"/>
            <a:ext cx="10515600" cy="4650004"/>
          </a:xfrm>
        </p:spPr>
        <p:txBody>
          <a:bodyPr/>
          <a:lstStyle>
            <a:lvl1pPr marL="361950" indent="-361950">
              <a:buClr>
                <a:srgbClr val="0070C0"/>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1pPr>
            <a:lvl2pPr marL="809625" indent="-352425">
              <a:buClr>
                <a:schemeClr val="accent2">
                  <a:lumMod val="75000"/>
                </a:schemeClr>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2pPr>
            <a:lvl3pPr marL="1257300" indent="-342900">
              <a:buClr>
                <a:schemeClr val="accent3">
                  <a:lumMod val="75000"/>
                </a:schemeClr>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3pPr>
            <a:lvl4pPr marL="1600200" indent="-228600">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4pPr>
            <a:lvl5pPr marL="2057400" indent="-228600">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9" name="灯片编号占位符 5"/>
          <p:cNvSpPr>
            <a:spLocks noGrp="1"/>
          </p:cNvSpPr>
          <p:nvPr>
            <p:ph type="sldNum" sz="quarter" idx="12"/>
          </p:nvPr>
        </p:nvSpPr>
        <p:spPr>
          <a:xfrm>
            <a:off x="8610600" y="6356352"/>
            <a:ext cx="2743200" cy="365125"/>
          </a:xfrm>
        </p:spPr>
        <p:txBody>
          <a:bodyPr/>
          <a:lstStyle>
            <a:lvl1pPr>
              <a:defRPr sz="1400"/>
            </a:lvl1pPr>
          </a:lstStyle>
          <a:p>
            <a:fld id="{06E4F14F-6B08-084D-8A92-005D33E95FC3}" type="slidenum">
              <a:rPr lang="en-US" smtClean="0"/>
              <a:t>‹#›</a:t>
            </a:fld>
            <a:endParaRPr lang="en-US"/>
          </a:p>
        </p:txBody>
      </p:sp>
    </p:spTree>
    <p:extLst>
      <p:ext uri="{BB962C8B-B14F-4D97-AF65-F5344CB8AC3E}">
        <p14:creationId xmlns:p14="http://schemas.microsoft.com/office/powerpoint/2010/main" val="3529731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2_封面">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DDCC3634-9BD9-46B3-9E62-FE9C9C9F3DDD}"/>
              </a:ext>
            </a:extLst>
          </p:cNvPr>
          <p:cNvSpPr/>
          <p:nvPr userDrawn="1"/>
        </p:nvSpPr>
        <p:spPr>
          <a:xfrm>
            <a:off x="3240911" y="0"/>
            <a:ext cx="8951089" cy="6858000"/>
          </a:xfrm>
          <a:prstGeom prst="rect">
            <a:avLst/>
          </a:prstGeom>
          <a:blipFill>
            <a:blip r:embed="rId2">
              <a:alphaModFix amt="27000"/>
            </a:blip>
            <a:stretch>
              <a:fillRect/>
            </a:stretch>
          </a:blipFill>
          <a:ln>
            <a:noFill/>
          </a:ln>
          <a:effectLst>
            <a:softEdge rad="469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9431671-142C-4083-8A3C-D1F5988D09D4}"/>
              </a:ext>
            </a:extLst>
          </p:cNvPr>
          <p:cNvSpPr/>
          <p:nvPr userDrawn="1"/>
        </p:nvSpPr>
        <p:spPr>
          <a:xfrm>
            <a:off x="0"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p:ph type="title" hasCustomPrompt="1"/>
          </p:nvPr>
        </p:nvSpPr>
        <p:spPr>
          <a:xfrm>
            <a:off x="838200" y="2587823"/>
            <a:ext cx="10515600" cy="921434"/>
          </a:xfrm>
          <a:prstGeom prst="rect">
            <a:avLst/>
          </a:prstGeom>
        </p:spPr>
        <p:txBody>
          <a:bodyPr/>
          <a:lstStyle>
            <a:lvl1pPr algn="l">
              <a:defRPr sz="5400" b="1">
                <a:solidFill>
                  <a:schemeClr val="accent1">
                    <a:lumMod val="75000"/>
                  </a:schemeClr>
                </a:solidFill>
                <a:latin typeface="微软雅黑" panose="020B0503020204020204" pitchFamily="34" charset="-122"/>
                <a:ea typeface="微软雅黑" panose="020B0503020204020204" pitchFamily="34" charset="-122"/>
              </a:defRPr>
            </a:lvl1pPr>
          </a:lstStyle>
          <a:p>
            <a:r>
              <a:rPr lang="zh-CN" altLang="en-US" dirty="0"/>
              <a:t>单击此处编辑标题样式</a:t>
            </a:r>
          </a:p>
        </p:txBody>
      </p:sp>
    </p:spTree>
    <p:extLst>
      <p:ext uri="{BB962C8B-B14F-4D97-AF65-F5344CB8AC3E}">
        <p14:creationId xmlns:p14="http://schemas.microsoft.com/office/powerpoint/2010/main" val="704778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封面">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1526"/>
            <a:ext cx="12192000" cy="6868520"/>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3224627"/>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单击此处编辑标题样式</a:t>
            </a:r>
          </a:p>
        </p:txBody>
      </p:sp>
      <p:grpSp>
        <p:nvGrpSpPr>
          <p:cNvPr id="68" name="组合 67">
            <a:extLst>
              <a:ext uri="{FF2B5EF4-FFF2-40B4-BE49-F238E27FC236}">
                <a16:creationId xmlns:a16="http://schemas.microsoft.com/office/drawing/2014/main" id="{DDE1182B-D44A-4252-A4F1-5D79288A3E9E}"/>
              </a:ext>
            </a:extLst>
          </p:cNvPr>
          <p:cNvGrpSpPr/>
          <p:nvPr userDrawn="1"/>
        </p:nvGrpSpPr>
        <p:grpSpPr>
          <a:xfrm>
            <a:off x="6257397" y="4343880"/>
            <a:ext cx="6245639" cy="2453527"/>
            <a:chOff x="5067300" y="3857984"/>
            <a:chExt cx="7508107" cy="2949473"/>
          </a:xfrm>
        </p:grpSpPr>
        <p:pic>
          <p:nvPicPr>
            <p:cNvPr id="40" name="图片 39">
              <a:extLst>
                <a:ext uri="{FF2B5EF4-FFF2-40B4-BE49-F238E27FC236}">
                  <a16:creationId xmlns:a16="http://schemas.microsoft.com/office/drawing/2014/main" id="{907879B5-6EDE-485E-9959-45F5C91AED0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4" name="等腰三角形 61">
              <a:extLst>
                <a:ext uri="{FF2B5EF4-FFF2-40B4-BE49-F238E27FC236}">
                  <a16:creationId xmlns:a16="http://schemas.microsoft.com/office/drawing/2014/main" id="{245E354B-7CC1-4397-B48C-EE5AF8C3F15E}"/>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1">
              <a:extLst>
                <a:ext uri="{FF2B5EF4-FFF2-40B4-BE49-F238E27FC236}">
                  <a16:creationId xmlns:a16="http://schemas.microsoft.com/office/drawing/2014/main" id="{8FD1B1D6-3A37-49DD-9C60-DA50BDF343B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51DDA227-C703-49FB-AB4D-E56D3B619B4C}"/>
              </a:ext>
            </a:extLst>
          </p:cNvPr>
          <p:cNvGrpSpPr/>
          <p:nvPr userDrawn="1"/>
        </p:nvGrpSpPr>
        <p:grpSpPr>
          <a:xfrm>
            <a:off x="-383406" y="13513"/>
            <a:ext cx="6830505" cy="2596905"/>
            <a:chOff x="-383406" y="13513"/>
            <a:chExt cx="7508106" cy="2854524"/>
          </a:xfrm>
        </p:grpSpPr>
        <p:pic>
          <p:nvPicPr>
            <p:cNvPr id="59" name="图片 58">
              <a:extLst>
                <a:ext uri="{FF2B5EF4-FFF2-40B4-BE49-F238E27FC236}">
                  <a16:creationId xmlns:a16="http://schemas.microsoft.com/office/drawing/2014/main" id="{5A63873B-30D1-42FC-B337-BBE659A4E2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62" name="等腰三角形 61">
              <a:extLst>
                <a:ext uri="{FF2B5EF4-FFF2-40B4-BE49-F238E27FC236}">
                  <a16:creationId xmlns:a16="http://schemas.microsoft.com/office/drawing/2014/main" id="{B3709B23-DA82-40B9-ABE4-F14CE44CE843}"/>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1">
              <a:extLst>
                <a:ext uri="{FF2B5EF4-FFF2-40B4-BE49-F238E27FC236}">
                  <a16:creationId xmlns:a16="http://schemas.microsoft.com/office/drawing/2014/main" id="{531B6D1B-593B-47EB-9FC9-581594156B36}"/>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2846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封面或结束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9418"/>
            <a:ext cx="12192000" cy="6876835"/>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2766217"/>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单击此处编辑文本</a:t>
            </a:r>
          </a:p>
        </p:txBody>
      </p:sp>
    </p:spTree>
    <p:extLst>
      <p:ext uri="{BB962C8B-B14F-4D97-AF65-F5344CB8AC3E}">
        <p14:creationId xmlns:p14="http://schemas.microsoft.com/office/powerpoint/2010/main" val="1958714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8D0E294B-2D5A-47EB-8358-C4F5F0407A9E}"/>
              </a:ext>
            </a:extLst>
          </p:cNvPr>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F61FD75B-C1D4-4D77-BB39-AEE6DAA6A69F}"/>
              </a:ext>
            </a:extLst>
          </p:cNvPr>
          <p:cNvSpPr/>
          <p:nvPr userDrawn="1"/>
        </p:nvSpPr>
        <p:spPr>
          <a:xfrm>
            <a:off x="-7902" y="709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a:extLst>
              <a:ext uri="{FF2B5EF4-FFF2-40B4-BE49-F238E27FC236}">
                <a16:creationId xmlns:a16="http://schemas.microsoft.com/office/drawing/2014/main" id="{86DB61D3-53AC-41B2-B3CE-85986F3D1880}"/>
              </a:ext>
            </a:extLst>
          </p:cNvPr>
          <p:cNvSpPr>
            <a:spLocks noGrp="1"/>
          </p:cNvSpPr>
          <p:nvPr>
            <p:ph type="body" idx="1" hasCustomPrompt="1"/>
          </p:nvPr>
        </p:nvSpPr>
        <p:spPr>
          <a:xfrm>
            <a:off x="4803457" y="1502565"/>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grpSp>
        <p:nvGrpSpPr>
          <p:cNvPr id="24" name="组合 23">
            <a:extLst>
              <a:ext uri="{FF2B5EF4-FFF2-40B4-BE49-F238E27FC236}">
                <a16:creationId xmlns:a16="http://schemas.microsoft.com/office/drawing/2014/main" id="{716F7AB7-8F27-4018-B090-A1EC786898EE}"/>
              </a:ext>
            </a:extLst>
          </p:cNvPr>
          <p:cNvGrpSpPr/>
          <p:nvPr userDrawn="1"/>
        </p:nvGrpSpPr>
        <p:grpSpPr>
          <a:xfrm>
            <a:off x="122064" y="490428"/>
            <a:ext cx="3231105" cy="1438728"/>
            <a:chOff x="782026" y="2607006"/>
            <a:chExt cx="3231105" cy="1438728"/>
          </a:xfrm>
        </p:grpSpPr>
        <p:sp>
          <p:nvSpPr>
            <p:cNvPr id="13" name="矩形 12">
              <a:extLst>
                <a:ext uri="{FF2B5EF4-FFF2-40B4-BE49-F238E27FC236}">
                  <a16:creationId xmlns:a16="http://schemas.microsoft.com/office/drawing/2014/main" id="{AFF7FFDC-86E5-43C6-B266-14A9E6CEEE65}"/>
                </a:ext>
              </a:extLst>
            </p:cNvPr>
            <p:cNvSpPr/>
            <p:nvPr/>
          </p:nvSpPr>
          <p:spPr>
            <a:xfrm>
              <a:off x="782026" y="2607006"/>
              <a:ext cx="3231105"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FF21C2A-1375-4944-8B35-7D18C3649338}"/>
                </a:ext>
              </a:extLst>
            </p:cNvPr>
            <p:cNvSpPr txBox="1"/>
            <p:nvPr/>
          </p:nvSpPr>
          <p:spPr>
            <a:xfrm>
              <a:off x="1279978" y="2695813"/>
              <a:ext cx="2235199"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rPr>
                <a:t>目  录</a:t>
              </a:r>
            </a:p>
          </p:txBody>
        </p:sp>
        <p:sp>
          <p:nvSpPr>
            <p:cNvPr id="17" name="文本框 16">
              <a:extLst>
                <a:ext uri="{FF2B5EF4-FFF2-40B4-BE49-F238E27FC236}">
                  <a16:creationId xmlns:a16="http://schemas.microsoft.com/office/drawing/2014/main" id="{49D59DCB-4A7A-4587-B3E6-256ACD4F4BD8}"/>
                </a:ext>
              </a:extLst>
            </p:cNvPr>
            <p:cNvSpPr txBox="1"/>
            <p:nvPr userDrawn="1"/>
          </p:nvSpPr>
          <p:spPr>
            <a:xfrm>
              <a:off x="1477109" y="3584830"/>
              <a:ext cx="1811214" cy="369332"/>
            </a:xfrm>
            <a:prstGeom prst="rect">
              <a:avLst/>
            </a:prstGeom>
            <a:noFill/>
          </p:spPr>
          <p:txBody>
            <a:bodyPr wrap="square" rtlCol="0">
              <a:spAutoFit/>
            </a:bodyPr>
            <a:lstStyle/>
            <a:p>
              <a:pPr algn="dist"/>
              <a:r>
                <a:rPr lang="en-US" altLang="zh-CN" b="1" dirty="0">
                  <a:latin typeface="Arial" panose="020B0604020202020204" pitchFamily="34" charset="0"/>
                  <a:cs typeface="Arial" panose="020B0604020202020204" pitchFamily="34" charset="0"/>
                </a:rPr>
                <a:t>CONTENTS</a:t>
              </a:r>
              <a:endParaRPr lang="zh-CN" altLang="en-US" b="1" dirty="0">
                <a:latin typeface="Arial" panose="020B0604020202020204" pitchFamily="34" charset="0"/>
                <a:cs typeface="Arial" panose="020B0604020202020204" pitchFamily="34" charset="0"/>
              </a:endParaRPr>
            </a:p>
          </p:txBody>
        </p:sp>
      </p:grpSp>
      <p:sp>
        <p:nvSpPr>
          <p:cNvPr id="33" name="文本占位符 2">
            <a:extLst>
              <a:ext uri="{FF2B5EF4-FFF2-40B4-BE49-F238E27FC236}">
                <a16:creationId xmlns:a16="http://schemas.microsoft.com/office/drawing/2014/main" id="{5A388C4F-EB23-4D46-B205-A3D46E850E0A}"/>
              </a:ext>
            </a:extLst>
          </p:cNvPr>
          <p:cNvSpPr>
            <a:spLocks noGrp="1"/>
          </p:cNvSpPr>
          <p:nvPr>
            <p:ph type="body" idx="10" hasCustomPrompt="1"/>
          </p:nvPr>
        </p:nvSpPr>
        <p:spPr>
          <a:xfrm>
            <a:off x="3851121" y="1181762"/>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1</a:t>
            </a:r>
            <a:endParaRPr lang="zh-CN" altLang="en-US" dirty="0"/>
          </a:p>
        </p:txBody>
      </p:sp>
      <p:sp>
        <p:nvSpPr>
          <p:cNvPr id="34" name="文本占位符 2">
            <a:extLst>
              <a:ext uri="{FF2B5EF4-FFF2-40B4-BE49-F238E27FC236}">
                <a16:creationId xmlns:a16="http://schemas.microsoft.com/office/drawing/2014/main" id="{7A47F867-FA4C-4449-8447-C90C547B84ED}"/>
              </a:ext>
            </a:extLst>
          </p:cNvPr>
          <p:cNvSpPr>
            <a:spLocks noGrp="1"/>
          </p:cNvSpPr>
          <p:nvPr>
            <p:ph type="body" idx="11" hasCustomPrompt="1"/>
          </p:nvPr>
        </p:nvSpPr>
        <p:spPr>
          <a:xfrm>
            <a:off x="4803457" y="2626184"/>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35" name="文本占位符 2">
            <a:extLst>
              <a:ext uri="{FF2B5EF4-FFF2-40B4-BE49-F238E27FC236}">
                <a16:creationId xmlns:a16="http://schemas.microsoft.com/office/drawing/2014/main" id="{D1C912A1-C24E-4D65-B946-51422AC4E184}"/>
              </a:ext>
            </a:extLst>
          </p:cNvPr>
          <p:cNvSpPr>
            <a:spLocks noGrp="1"/>
          </p:cNvSpPr>
          <p:nvPr>
            <p:ph type="body" idx="12" hasCustomPrompt="1"/>
          </p:nvPr>
        </p:nvSpPr>
        <p:spPr>
          <a:xfrm>
            <a:off x="3851121" y="2305381"/>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2</a:t>
            </a:r>
            <a:endParaRPr lang="zh-CN" altLang="en-US" dirty="0"/>
          </a:p>
        </p:txBody>
      </p:sp>
      <p:sp>
        <p:nvSpPr>
          <p:cNvPr id="36" name="文本占位符 2">
            <a:extLst>
              <a:ext uri="{FF2B5EF4-FFF2-40B4-BE49-F238E27FC236}">
                <a16:creationId xmlns:a16="http://schemas.microsoft.com/office/drawing/2014/main" id="{8515E403-1634-4B6B-9F87-47235C766B5F}"/>
              </a:ext>
            </a:extLst>
          </p:cNvPr>
          <p:cNvSpPr>
            <a:spLocks noGrp="1"/>
          </p:cNvSpPr>
          <p:nvPr>
            <p:ph type="body" idx="13" hasCustomPrompt="1"/>
          </p:nvPr>
        </p:nvSpPr>
        <p:spPr>
          <a:xfrm>
            <a:off x="4803457" y="3749803"/>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37" name="文本占位符 2">
            <a:extLst>
              <a:ext uri="{FF2B5EF4-FFF2-40B4-BE49-F238E27FC236}">
                <a16:creationId xmlns:a16="http://schemas.microsoft.com/office/drawing/2014/main" id="{91B59AC6-DDC9-4B78-AA0B-7A1EB6976B79}"/>
              </a:ext>
            </a:extLst>
          </p:cNvPr>
          <p:cNvSpPr>
            <a:spLocks noGrp="1"/>
          </p:cNvSpPr>
          <p:nvPr>
            <p:ph type="body" idx="14" hasCustomPrompt="1"/>
          </p:nvPr>
        </p:nvSpPr>
        <p:spPr>
          <a:xfrm>
            <a:off x="3851121" y="3429000"/>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3</a:t>
            </a:r>
            <a:endParaRPr lang="zh-CN" altLang="en-US" dirty="0"/>
          </a:p>
        </p:txBody>
      </p:sp>
      <p:grpSp>
        <p:nvGrpSpPr>
          <p:cNvPr id="38" name="组合 37">
            <a:extLst>
              <a:ext uri="{FF2B5EF4-FFF2-40B4-BE49-F238E27FC236}">
                <a16:creationId xmlns:a16="http://schemas.microsoft.com/office/drawing/2014/main" id="{FA589EAD-A6AB-4FCD-8A4D-27087F574672}"/>
              </a:ext>
            </a:extLst>
          </p:cNvPr>
          <p:cNvGrpSpPr/>
          <p:nvPr userDrawn="1"/>
        </p:nvGrpSpPr>
        <p:grpSpPr>
          <a:xfrm>
            <a:off x="6257397" y="4343880"/>
            <a:ext cx="6245639" cy="2453527"/>
            <a:chOff x="5067300" y="3857984"/>
            <a:chExt cx="7508107" cy="2949473"/>
          </a:xfrm>
        </p:grpSpPr>
        <p:pic>
          <p:nvPicPr>
            <p:cNvPr id="39" name="图片 38">
              <a:extLst>
                <a:ext uri="{FF2B5EF4-FFF2-40B4-BE49-F238E27FC236}">
                  <a16:creationId xmlns:a16="http://schemas.microsoft.com/office/drawing/2014/main" id="{452DC884-4D77-46D6-9208-FC0366E26BD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40" name="等腰三角形 61">
              <a:extLst>
                <a:ext uri="{FF2B5EF4-FFF2-40B4-BE49-F238E27FC236}">
                  <a16:creationId xmlns:a16="http://schemas.microsoft.com/office/drawing/2014/main" id="{B3FF8F58-3441-4D5F-838C-57ED5CB11045}"/>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61">
              <a:extLst>
                <a:ext uri="{FF2B5EF4-FFF2-40B4-BE49-F238E27FC236}">
                  <a16:creationId xmlns:a16="http://schemas.microsoft.com/office/drawing/2014/main" id="{447AE13F-516E-4B7E-8BB0-6760BF51519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占位符 2">
            <a:extLst>
              <a:ext uri="{FF2B5EF4-FFF2-40B4-BE49-F238E27FC236}">
                <a16:creationId xmlns:a16="http://schemas.microsoft.com/office/drawing/2014/main" id="{62BDE6BB-FFEC-4D07-989E-F1B409170524}"/>
              </a:ext>
            </a:extLst>
          </p:cNvPr>
          <p:cNvSpPr>
            <a:spLocks noGrp="1"/>
          </p:cNvSpPr>
          <p:nvPr>
            <p:ph type="body" idx="15" hasCustomPrompt="1"/>
          </p:nvPr>
        </p:nvSpPr>
        <p:spPr>
          <a:xfrm>
            <a:off x="4803457" y="4873422"/>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5" name="文本占位符 2">
            <a:extLst>
              <a:ext uri="{FF2B5EF4-FFF2-40B4-BE49-F238E27FC236}">
                <a16:creationId xmlns:a16="http://schemas.microsoft.com/office/drawing/2014/main" id="{ED55AA03-5FC8-4E4B-89A0-F25CBE90EC57}"/>
              </a:ext>
            </a:extLst>
          </p:cNvPr>
          <p:cNvSpPr>
            <a:spLocks noGrp="1"/>
          </p:cNvSpPr>
          <p:nvPr>
            <p:ph type="body" idx="16" hasCustomPrompt="1"/>
          </p:nvPr>
        </p:nvSpPr>
        <p:spPr>
          <a:xfrm>
            <a:off x="3851121" y="4552619"/>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4</a:t>
            </a:r>
            <a:endParaRPr lang="zh-CN" altLang="en-US" dirty="0"/>
          </a:p>
        </p:txBody>
      </p:sp>
    </p:spTree>
    <p:extLst>
      <p:ext uri="{BB962C8B-B14F-4D97-AF65-F5344CB8AC3E}">
        <p14:creationId xmlns:p14="http://schemas.microsoft.com/office/powerpoint/2010/main" val="1334937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8D0E294B-2D5A-47EB-8358-C4F5F0407A9E}"/>
              </a:ext>
            </a:extLst>
          </p:cNvPr>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F61FD75B-C1D4-4D77-BB39-AEE6DAA6A69F}"/>
              </a:ext>
            </a:extLst>
          </p:cNvPr>
          <p:cNvSpPr/>
          <p:nvPr userDrawn="1"/>
        </p:nvSpPr>
        <p:spPr>
          <a:xfrm>
            <a:off x="0"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标题 4">
            <a:extLst>
              <a:ext uri="{FF2B5EF4-FFF2-40B4-BE49-F238E27FC236}">
                <a16:creationId xmlns:a16="http://schemas.microsoft.com/office/drawing/2014/main" id="{DAC2DBA2-4FA0-40AC-B09C-6C38EA1E8B74}"/>
              </a:ext>
            </a:extLst>
          </p:cNvPr>
          <p:cNvSpPr>
            <a:spLocks noGrp="1"/>
          </p:cNvSpPr>
          <p:nvPr>
            <p:ph type="title" hasCustomPrompt="1"/>
          </p:nvPr>
        </p:nvSpPr>
        <p:spPr>
          <a:xfrm>
            <a:off x="4690038" y="2899839"/>
            <a:ext cx="5419185" cy="652754"/>
          </a:xfrm>
          <a:prstGeom prst="rect">
            <a:avLst/>
          </a:prstGeom>
        </p:spPr>
        <p:txBody>
          <a:bodyPr/>
          <a:lstStyle>
            <a:lvl1pPr>
              <a:defRPr b="1">
                <a:latin typeface="微软雅黑" panose="020B0503020204020204" pitchFamily="34" charset="-122"/>
                <a:ea typeface="微软雅黑" panose="020B0503020204020204" pitchFamily="34" charset="-122"/>
              </a:defRPr>
            </a:lvl1pPr>
          </a:lstStyle>
          <a:p>
            <a:pPr lvl="0"/>
            <a:r>
              <a:rPr lang="zh-CN" altLang="en-US" dirty="0"/>
              <a:t>单击此处编辑文本</a:t>
            </a:r>
          </a:p>
        </p:txBody>
      </p:sp>
      <p:sp>
        <p:nvSpPr>
          <p:cNvPr id="12" name="等腰三角形 61">
            <a:extLst>
              <a:ext uri="{FF2B5EF4-FFF2-40B4-BE49-F238E27FC236}">
                <a16:creationId xmlns:a16="http://schemas.microsoft.com/office/drawing/2014/main" id="{D16976FB-2107-4A53-937B-E8E8CDEA6727}"/>
              </a:ext>
            </a:extLst>
          </p:cNvPr>
          <p:cNvSpPr/>
          <p:nvPr userDrawn="1"/>
        </p:nvSpPr>
        <p:spPr>
          <a:xfrm rot="3622870">
            <a:off x="431183" y="809442"/>
            <a:ext cx="1084619" cy="3072301"/>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chemeClr val="accent6">
                  <a:lumMod val="60000"/>
                  <a:lumOff val="40000"/>
                </a:schemeClr>
              </a:gs>
              <a:gs pos="100000">
                <a:schemeClr val="accent6">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7199B7C0-F58B-4838-A967-C7AD9611153E}"/>
              </a:ext>
            </a:extLst>
          </p:cNvPr>
          <p:cNvGrpSpPr/>
          <p:nvPr userDrawn="1"/>
        </p:nvGrpSpPr>
        <p:grpSpPr>
          <a:xfrm>
            <a:off x="-383406" y="13513"/>
            <a:ext cx="6830505" cy="2596905"/>
            <a:chOff x="-383406" y="13513"/>
            <a:chExt cx="7508106" cy="2854524"/>
          </a:xfrm>
        </p:grpSpPr>
        <p:pic>
          <p:nvPicPr>
            <p:cNvPr id="32" name="图片 31">
              <a:extLst>
                <a:ext uri="{FF2B5EF4-FFF2-40B4-BE49-F238E27FC236}">
                  <a16:creationId xmlns:a16="http://schemas.microsoft.com/office/drawing/2014/main" id="{8138D1A2-65A3-48AF-A3C2-D7AAF4904B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42" name="等腰三角形 61">
              <a:extLst>
                <a:ext uri="{FF2B5EF4-FFF2-40B4-BE49-F238E27FC236}">
                  <a16:creationId xmlns:a16="http://schemas.microsoft.com/office/drawing/2014/main" id="{70EA9A79-7BB5-4134-AAA6-5B1814C3FCEE}"/>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61">
              <a:extLst>
                <a:ext uri="{FF2B5EF4-FFF2-40B4-BE49-F238E27FC236}">
                  <a16:creationId xmlns:a16="http://schemas.microsoft.com/office/drawing/2014/main" id="{E81CB89C-EAE5-4E51-B9B0-B44FC31B6EF9}"/>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35364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Tree>
    <p:extLst>
      <p:ext uri="{BB962C8B-B14F-4D97-AF65-F5344CB8AC3E}">
        <p14:creationId xmlns:p14="http://schemas.microsoft.com/office/powerpoint/2010/main" val="187112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多级标题">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
        <p:nvSpPr>
          <p:cNvPr id="17" name="内容占位符 2">
            <a:extLst>
              <a:ext uri="{FF2B5EF4-FFF2-40B4-BE49-F238E27FC236}">
                <a16:creationId xmlns:a16="http://schemas.microsoft.com/office/drawing/2014/main" id="{E34690F3-19E6-4E9B-975A-77BACDB806E8}"/>
              </a:ext>
            </a:extLst>
          </p:cNvPr>
          <p:cNvSpPr>
            <a:spLocks noGrp="1"/>
          </p:cNvSpPr>
          <p:nvPr>
            <p:ph idx="1" hasCustomPrompt="1"/>
          </p:nvPr>
        </p:nvSpPr>
        <p:spPr>
          <a:xfrm>
            <a:off x="665480" y="1512622"/>
            <a:ext cx="10515600" cy="3971173"/>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单击此处编辑文本</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618886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彩色多级标题">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
        <p:nvSpPr>
          <p:cNvPr id="17" name="内容占位符 7">
            <a:extLst>
              <a:ext uri="{FF2B5EF4-FFF2-40B4-BE49-F238E27FC236}">
                <a16:creationId xmlns:a16="http://schemas.microsoft.com/office/drawing/2014/main" id="{41DE7BE0-AE37-4982-AE64-1750904D75E5}"/>
              </a:ext>
            </a:extLst>
          </p:cNvPr>
          <p:cNvSpPr>
            <a:spLocks noGrp="1"/>
          </p:cNvSpPr>
          <p:nvPr>
            <p:ph sz="quarter" idx="1"/>
          </p:nvPr>
        </p:nvSpPr>
        <p:spPr>
          <a:xfrm>
            <a:off x="722326" y="1070857"/>
            <a:ext cx="10799114" cy="5310104"/>
          </a:xfrm>
          <a:prstGeom prst="rect">
            <a:avLst/>
          </a:prstGeom>
          <a:noFill/>
        </p:spPr>
        <p:txBody>
          <a:bodyPr/>
          <a:lstStyle>
            <a:lvl1pPr>
              <a:lnSpc>
                <a:spcPct val="100000"/>
              </a:lnSpc>
              <a:buClr>
                <a:srgbClr val="C00000"/>
              </a:buClr>
              <a:buFont typeface="Wingdings" panose="05000000000000000000" pitchFamily="2" charset="2"/>
              <a:buChar char="p"/>
              <a:defRPr>
                <a:solidFill>
                  <a:schemeClr val="tx1"/>
                </a:solidFill>
              </a:defRPr>
            </a:lvl1pPr>
            <a:lvl2pPr>
              <a:lnSpc>
                <a:spcPct val="100000"/>
              </a:lnSpc>
              <a:buClr>
                <a:schemeClr val="accent1"/>
              </a:buClr>
              <a:buFont typeface="Wingdings" panose="05000000000000000000" pitchFamily="2" charset="2"/>
              <a:buChar char="p"/>
              <a:defRPr>
                <a:solidFill>
                  <a:schemeClr val="tx1"/>
                </a:solidFill>
              </a:defRPr>
            </a:lvl2pPr>
            <a:lvl3pPr>
              <a:lnSpc>
                <a:spcPct val="100000"/>
              </a:lnSpc>
              <a:buClr>
                <a:schemeClr val="accent6"/>
              </a:buClr>
              <a:buFont typeface="Wingdings" panose="05000000000000000000" pitchFamily="2" charset="2"/>
              <a:buChar char="p"/>
              <a:defRPr>
                <a:solidFill>
                  <a:schemeClr val="tx1"/>
                </a:solidFill>
              </a:defRPr>
            </a:lvl3pPr>
            <a:lvl4pPr>
              <a:lnSpc>
                <a:spcPct val="100000"/>
              </a:lnSpc>
              <a:buClr>
                <a:srgbClr val="FFC000"/>
              </a:buClr>
              <a:buFont typeface="Wingdings" panose="05000000000000000000" pitchFamily="2" charset="2"/>
              <a:buChar char="p"/>
              <a:defRPr>
                <a:solidFill>
                  <a:schemeClr val="tx1"/>
                </a:solidFill>
              </a:defRPr>
            </a:lvl4pPr>
            <a:lvl5pPr>
              <a:lnSpc>
                <a:spcPct val="100000"/>
              </a:lnSpc>
              <a:buFont typeface="Wingdings" panose="05000000000000000000" pitchFamily="2" charset="2"/>
              <a:buChar char="p"/>
              <a:defRPr>
                <a:solidFill>
                  <a:schemeClr val="tx1"/>
                </a:solidFill>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3132390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Dn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083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6" r:id="rId4"/>
    <p:sldLayoutId id="2147483651" r:id="rId5"/>
    <p:sldLayoutId id="2147483664" r:id="rId6"/>
    <p:sldLayoutId id="2147483672" r:id="rId7"/>
    <p:sldLayoutId id="2147483669" r:id="rId8"/>
    <p:sldLayoutId id="2147483674" r:id="rId9"/>
    <p:sldLayoutId id="2147483655" r:id="rId10"/>
    <p:sldLayoutId id="2147483665" r:id="rId11"/>
    <p:sldLayoutId id="2147483675"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google/sentencepiece"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hyperlink" Target="http://ltp.ai/demo.html"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C4A35F-7F91-40F1-B76A-1E052AC0538C}"/>
              </a:ext>
            </a:extLst>
          </p:cNvPr>
          <p:cNvSpPr txBox="1">
            <a:spLocks/>
          </p:cNvSpPr>
          <p:nvPr/>
        </p:nvSpPr>
        <p:spPr>
          <a:xfrm>
            <a:off x="3121789" y="4968374"/>
            <a:ext cx="5948422" cy="517067"/>
          </a:xfrm>
          <a:prstGeom prst="rect">
            <a:avLst/>
          </a:prstGeom>
        </p:spPr>
        <p:txBody>
          <a:bodyPr/>
          <a:lstStyle>
            <a:lvl1pPr algn="ctr" defTabSz="914400" rtl="0" eaLnBrk="1" latinLnBrk="0" hangingPunct="1">
              <a:lnSpc>
                <a:spcPct val="90000"/>
              </a:lnSpc>
              <a:spcBef>
                <a:spcPct val="0"/>
              </a:spcBef>
              <a:buNone/>
              <a:defRPr sz="5400" b="1" kern="1200">
                <a:solidFill>
                  <a:schemeClr val="tx1"/>
                </a:solidFill>
                <a:latin typeface="微软雅黑" panose="020B0503020204020204" pitchFamily="34" charset="-122"/>
                <a:ea typeface="微软雅黑" panose="020B0503020204020204" pitchFamily="34" charset="-122"/>
                <a:cs typeface="+mj-cs"/>
              </a:defRPr>
            </a:lvl1pPr>
          </a:lstStyle>
          <a:p>
            <a:pPr algn="ctr">
              <a:lnSpc>
                <a:spcPct val="100000"/>
              </a:lnSpc>
            </a:pPr>
            <a:r>
              <a:rPr lang="zh-CN" altLang="en-US" sz="2800" b="1" dirty="0">
                <a:solidFill>
                  <a:schemeClr val="tx1">
                    <a:lumMod val="65000"/>
                    <a:lumOff val="35000"/>
                  </a:schemeClr>
                </a:solidFill>
                <a:latin typeface="+mn-lt"/>
                <a:ea typeface="+mn-ea"/>
                <a:cs typeface="+mn-ea"/>
                <a:sym typeface="+mn-lt"/>
              </a:rPr>
              <a:t>车万翔、郭江、崔一鸣</a:t>
            </a:r>
            <a:endParaRPr lang="en-US" altLang="zh-CN" sz="2800" b="1" dirty="0">
              <a:solidFill>
                <a:schemeClr val="tx1">
                  <a:lumMod val="65000"/>
                  <a:lumOff val="35000"/>
                </a:schemeClr>
              </a:solidFill>
              <a:latin typeface="+mn-lt"/>
              <a:ea typeface="+mn-ea"/>
              <a:cs typeface="+mn-ea"/>
              <a:sym typeface="+mn-lt"/>
            </a:endParaRPr>
          </a:p>
        </p:txBody>
      </p:sp>
      <p:sp>
        <p:nvSpPr>
          <p:cNvPr id="6" name="标题 1">
            <a:extLst>
              <a:ext uri="{FF2B5EF4-FFF2-40B4-BE49-F238E27FC236}">
                <a16:creationId xmlns:a16="http://schemas.microsoft.com/office/drawing/2014/main" id="{FB20EA81-45BF-408F-A1F3-4EDC6D53475F}"/>
              </a:ext>
            </a:extLst>
          </p:cNvPr>
          <p:cNvSpPr txBox="1">
            <a:spLocks/>
          </p:cNvSpPr>
          <p:nvPr/>
        </p:nvSpPr>
        <p:spPr>
          <a:xfrm>
            <a:off x="3130552" y="5485441"/>
            <a:ext cx="5948422" cy="982684"/>
          </a:xfrm>
          <a:prstGeom prst="rect">
            <a:avLst/>
          </a:prstGeom>
        </p:spPr>
        <p:txBody>
          <a:bodyPr/>
          <a:lstStyle>
            <a:lvl1pPr algn="ctr" defTabSz="914400" rtl="0" eaLnBrk="1" latinLnBrk="0" hangingPunct="1">
              <a:lnSpc>
                <a:spcPct val="90000"/>
              </a:lnSpc>
              <a:spcBef>
                <a:spcPct val="0"/>
              </a:spcBef>
              <a:buNone/>
              <a:defRPr sz="5400" b="1" kern="1200">
                <a:solidFill>
                  <a:schemeClr val="tx1"/>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1800" dirty="0">
                <a:solidFill>
                  <a:schemeClr val="tx1">
                    <a:lumMod val="65000"/>
                    <a:lumOff val="35000"/>
                  </a:schemeClr>
                </a:solidFill>
                <a:cs typeface="+mn-ea"/>
                <a:sym typeface="+mn-lt"/>
              </a:rPr>
              <a:t>社会计算与信息检索研究中心</a:t>
            </a:r>
            <a:endParaRPr lang="en-US" altLang="zh-CN" sz="1800" dirty="0">
              <a:solidFill>
                <a:schemeClr val="tx1">
                  <a:lumMod val="65000"/>
                  <a:lumOff val="35000"/>
                </a:schemeClr>
              </a:solidFill>
              <a:cs typeface="+mn-ea"/>
              <a:sym typeface="+mn-lt"/>
            </a:endParaRPr>
          </a:p>
          <a:p>
            <a:pPr>
              <a:lnSpc>
                <a:spcPct val="100000"/>
              </a:lnSpc>
            </a:pPr>
            <a:r>
              <a:rPr lang="zh-CN" altLang="en-US" sz="1800" dirty="0">
                <a:solidFill>
                  <a:schemeClr val="tx1">
                    <a:lumMod val="65000"/>
                    <a:lumOff val="35000"/>
                  </a:schemeClr>
                </a:solidFill>
                <a:cs typeface="+mn-ea"/>
                <a:sym typeface="+mn-lt"/>
              </a:rPr>
              <a:t>哈尔滨工业大学</a:t>
            </a:r>
          </a:p>
        </p:txBody>
      </p:sp>
      <p:sp>
        <p:nvSpPr>
          <p:cNvPr id="12" name="矩形 11">
            <a:extLst>
              <a:ext uri="{FF2B5EF4-FFF2-40B4-BE49-F238E27FC236}">
                <a16:creationId xmlns:a16="http://schemas.microsoft.com/office/drawing/2014/main" id="{F462366E-2ADD-48C3-9F1D-FF4E2C4E366C}"/>
              </a:ext>
            </a:extLst>
          </p:cNvPr>
          <p:cNvSpPr/>
          <p:nvPr/>
        </p:nvSpPr>
        <p:spPr>
          <a:xfrm>
            <a:off x="6198517" y="1608407"/>
            <a:ext cx="1055448" cy="749258"/>
          </a:xfrm>
          <a:prstGeom prst="rect">
            <a:avLst/>
          </a:prstGeom>
          <a:blipFill dpi="0" rotWithShape="1">
            <a:blip r:embed="rId3" cstate="print">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C5121A7-C667-477A-B527-50641619A0A6}"/>
              </a:ext>
            </a:extLst>
          </p:cNvPr>
          <p:cNvSpPr/>
          <p:nvPr/>
        </p:nvSpPr>
        <p:spPr>
          <a:xfrm>
            <a:off x="4892368" y="1479953"/>
            <a:ext cx="1203632" cy="1011839"/>
          </a:xfrm>
          <a:prstGeom prst="rect">
            <a:avLst/>
          </a:prstGeom>
          <a:blipFill dpi="0" rotWithShape="1">
            <a:blip r:embed="rId4" cstate="print">
              <a:alphaModFix amt="40000"/>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8B760BD6-8D34-4DA4-9BB3-A58A2A87C17B}"/>
              </a:ext>
            </a:extLst>
          </p:cNvPr>
          <p:cNvCxnSpPr>
            <a:cxnSpLocks/>
          </p:cNvCxnSpPr>
          <p:nvPr/>
        </p:nvCxnSpPr>
        <p:spPr>
          <a:xfrm flipH="1">
            <a:off x="5016952" y="2596210"/>
            <a:ext cx="214056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图片 4" descr="2021-07-09 13:43:53.173000">
            <a:extLst>
              <a:ext uri="{FF2B5EF4-FFF2-40B4-BE49-F238E27FC236}">
                <a16:creationId xmlns:a16="http://schemas.microsoft.com/office/drawing/2014/main" id="{4FD97918-AA9B-5F4D-BE36-7ABD18496130}"/>
              </a:ext>
            </a:extLst>
          </p:cNvPr>
          <p:cNvPicPr>
            <a:picLocks noChangeAspect="1"/>
          </p:cNvPicPr>
          <p:nvPr/>
        </p:nvPicPr>
        <p:blipFill>
          <a:blip r:embed="rId5"/>
          <a:stretch>
            <a:fillRect/>
          </a:stretch>
        </p:blipFill>
        <p:spPr>
          <a:xfrm>
            <a:off x="9737766" y="-1"/>
            <a:ext cx="2454234" cy="2559683"/>
          </a:xfrm>
          <a:prstGeom prst="rect">
            <a:avLst/>
          </a:prstGeom>
        </p:spPr>
      </p:pic>
      <p:sp>
        <p:nvSpPr>
          <p:cNvPr id="11" name="标题 1">
            <a:extLst>
              <a:ext uri="{FF2B5EF4-FFF2-40B4-BE49-F238E27FC236}">
                <a16:creationId xmlns:a16="http://schemas.microsoft.com/office/drawing/2014/main" id="{50AD5FB2-A5B3-8B48-A5DF-4330E31D3B3A}"/>
              </a:ext>
            </a:extLst>
          </p:cNvPr>
          <p:cNvSpPr txBox="1">
            <a:spLocks/>
          </p:cNvSpPr>
          <p:nvPr/>
        </p:nvSpPr>
        <p:spPr>
          <a:xfrm>
            <a:off x="1409570" y="2849654"/>
            <a:ext cx="9372859" cy="1626731"/>
          </a:xfrm>
          <a:prstGeom prst="rect">
            <a:avLst/>
          </a:prstGeom>
          <a:solidFill>
            <a:schemeClr val="bg1"/>
          </a:solidFill>
          <a:ln>
            <a:solidFill>
              <a:schemeClr val="bg1"/>
            </a:solidFill>
          </a:ln>
          <a:effectLst>
            <a:outerShdw blurRad="101600" dist="50800" dir="5400000" algn="t" rotWithShape="0">
              <a:prstClr val="black">
                <a:alpha val="46000"/>
              </a:prstClr>
            </a:outerShdw>
          </a:effectLst>
        </p:spPr>
        <p:txBody>
          <a:bodyPr anchor="ctr" anchorCtr="0"/>
          <a:lstStyle>
            <a:lvl1pPr algn="ctr" defTabSz="914400" rtl="0" eaLnBrk="1" latinLnBrk="0" hangingPunct="1">
              <a:lnSpc>
                <a:spcPct val="90000"/>
              </a:lnSpc>
              <a:spcBef>
                <a:spcPct val="0"/>
              </a:spcBef>
              <a:buNone/>
              <a:defRPr sz="5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dirty="0"/>
              <a:t>自然语言处理基础</a:t>
            </a:r>
            <a:endParaRPr lang="zh-CN" altLang="en-US" sz="3600" dirty="0"/>
          </a:p>
        </p:txBody>
      </p:sp>
    </p:spTree>
    <p:extLst>
      <p:ext uri="{BB962C8B-B14F-4D97-AF65-F5344CB8AC3E}">
        <p14:creationId xmlns:p14="http://schemas.microsoft.com/office/powerpoint/2010/main" val="3928043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DDE2A9-E8F5-E04F-A7F7-3B5B848BD1A0}"/>
              </a:ext>
            </a:extLst>
          </p:cNvPr>
          <p:cNvSpPr>
            <a:spLocks noGrp="1"/>
          </p:cNvSpPr>
          <p:nvPr>
            <p:ph type="sldNum" sz="quarter" idx="12"/>
          </p:nvPr>
        </p:nvSpPr>
        <p:spPr/>
        <p:txBody>
          <a:bodyPr/>
          <a:lstStyle/>
          <a:p>
            <a:pPr>
              <a:defRPr/>
            </a:pPr>
            <a:fld id="{9F96E340-6A4B-415C-971C-5A31FC2A7385}" type="slidenum">
              <a:rPr lang="en-US" altLang="zh-CN" smtClean="0"/>
              <a:pPr>
                <a:defRPr/>
              </a:pPr>
              <a:t>10</a:t>
            </a:fld>
            <a:endParaRPr lang="en-US" altLang="zh-CN"/>
          </a:p>
        </p:txBody>
      </p:sp>
      <p:sp>
        <p:nvSpPr>
          <p:cNvPr id="2" name="标题 1"/>
          <p:cNvSpPr>
            <a:spLocks noGrp="1"/>
          </p:cNvSpPr>
          <p:nvPr>
            <p:ph type="title"/>
          </p:nvPr>
        </p:nvSpPr>
        <p:spPr/>
        <p:txBody>
          <a:bodyPr>
            <a:noAutofit/>
          </a:bodyPr>
          <a:lstStyle/>
          <a:p>
            <a:r>
              <a:rPr lang="ja-JP" altLang="en-US">
                <a:latin typeface="Microsoft YaHei" panose="020B0503020204020204" pitchFamily="34" charset="-122"/>
                <a:ea typeface="Microsoft YaHei" panose="020B0503020204020204" pitchFamily="34" charset="-122"/>
              </a:rPr>
              <a:t>分布表示的加权</a:t>
            </a:r>
            <a:endParaRPr lang="zh-CN" altLang="en-US" dirty="0">
              <a:latin typeface="Microsoft YaHei" panose="020B0503020204020204" pitchFamily="34" charset="-122"/>
              <a:ea typeface="Microsoft YaHei" panose="020B0503020204020204" pitchFamily="34" charset="-122"/>
            </a:endParaRPr>
          </a:p>
        </p:txBody>
      </p:sp>
      <p:sp>
        <p:nvSpPr>
          <p:cNvPr id="3" name="内容占位符 2"/>
          <p:cNvSpPr>
            <a:spLocks noGrp="1"/>
          </p:cNvSpPr>
          <p:nvPr>
            <p:ph sz="quarter" idx="1"/>
          </p:nvPr>
        </p:nvSpPr>
        <p:spPr/>
        <p:txBody>
          <a:bodyPr>
            <a:normAutofit/>
          </a:bodyPr>
          <a:lstStyle/>
          <a:p>
            <a:pPr>
              <a:lnSpc>
                <a:spcPct val="120000"/>
              </a:lnSpc>
            </a:pPr>
            <a:r>
              <a:rPr lang="zh-CN" altLang="en-US" dirty="0">
                <a:latin typeface="Microsoft YaHei" panose="020B0503020204020204" pitchFamily="34" charset="-122"/>
                <a:ea typeface="Microsoft YaHei" panose="020B0503020204020204" pitchFamily="34" charset="-122"/>
              </a:rPr>
              <a:t>降低</a:t>
            </a:r>
            <a:r>
              <a:rPr lang="zh-CN" altLang="en-US" dirty="0">
                <a:solidFill>
                  <a:srgbClr val="C00000"/>
                </a:solidFill>
                <a:latin typeface="Microsoft YaHei" panose="020B0503020204020204" pitchFamily="34" charset="-122"/>
                <a:ea typeface="Microsoft YaHei" panose="020B0503020204020204" pitchFamily="34" charset="-122"/>
              </a:rPr>
              <a:t>高频词</a:t>
            </a:r>
            <a:r>
              <a:rPr lang="zh-CN" altLang="en-US" dirty="0">
                <a:latin typeface="Microsoft YaHei" panose="020B0503020204020204" pitchFamily="34" charset="-122"/>
                <a:ea typeface="Microsoft YaHei" panose="020B0503020204020204" pitchFamily="34" charset="-122"/>
              </a:rPr>
              <a:t>的权重</a:t>
            </a:r>
            <a:endParaRPr lang="en-US" altLang="ja-JP" dirty="0">
              <a:latin typeface="Microsoft YaHei" panose="020B0503020204020204" pitchFamily="34" charset="-122"/>
              <a:ea typeface="Microsoft YaHei" panose="020B0503020204020204" pitchFamily="34" charset="-122"/>
            </a:endParaRPr>
          </a:p>
          <a:p>
            <a:pPr lvl="1">
              <a:lnSpc>
                <a:spcPct val="120000"/>
              </a:lnSpc>
            </a:pPr>
            <a:r>
              <a:rPr lang="ja-JP" altLang="en-US">
                <a:solidFill>
                  <a:srgbClr val="C00000"/>
                </a:solidFill>
                <a:latin typeface="Microsoft YaHei" panose="020B0503020204020204" pitchFamily="34" charset="-122"/>
                <a:ea typeface="Microsoft YaHei" panose="020B0503020204020204" pitchFamily="34" charset="-122"/>
              </a:rPr>
              <a:t>点互信息</a:t>
            </a:r>
            <a:r>
              <a:rPr lang="zh-CN" altLang="en-US" dirty="0">
                <a:latin typeface="Microsoft YaHei" panose="020B0503020204020204" pitchFamily="34" charset="-122"/>
                <a:ea typeface="Microsoft YaHei" panose="020B0503020204020204" pitchFamily="34" charset="-122"/>
              </a:rPr>
              <a:t>（</a:t>
            </a:r>
            <a:r>
              <a:rPr lang="en-US" altLang="ja-JP" dirty="0">
                <a:latin typeface="Microsoft YaHei" panose="020B0503020204020204" pitchFamily="34" charset="-122"/>
                <a:ea typeface="Microsoft YaHei" panose="020B0503020204020204" pitchFamily="34" charset="-122"/>
              </a:rPr>
              <a:t>Pointwise Mutual Information</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PMI</a:t>
            </a:r>
            <a:r>
              <a:rPr lang="zh-CN" altLang="en-US" dirty="0">
                <a:latin typeface="Microsoft YaHei" panose="020B0503020204020204" pitchFamily="34" charset="-122"/>
                <a:ea typeface="Microsoft YaHei" panose="020B0503020204020204" pitchFamily="34" charset="-122"/>
              </a:rPr>
              <a:t>）</a:t>
            </a:r>
            <a:endParaRPr lang="en-US" altLang="ja-JP"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089A4F7B-2604-E143-B9B8-09D04AD491A1}"/>
              </a:ext>
            </a:extLst>
          </p:cNvPr>
          <p:cNvPicPr>
            <a:picLocks noChangeAspect="1"/>
          </p:cNvPicPr>
          <p:nvPr/>
        </p:nvPicPr>
        <p:blipFill>
          <a:blip r:embed="rId2"/>
          <a:stretch>
            <a:fillRect/>
          </a:stretch>
        </p:blipFill>
        <p:spPr>
          <a:xfrm>
            <a:off x="1565184" y="2151380"/>
            <a:ext cx="2922333" cy="583111"/>
          </a:xfrm>
          <a:prstGeom prst="rect">
            <a:avLst/>
          </a:prstGeom>
        </p:spPr>
      </p:pic>
      <p:pic>
        <p:nvPicPr>
          <p:cNvPr id="6" name="Picture 5">
            <a:extLst>
              <a:ext uri="{FF2B5EF4-FFF2-40B4-BE49-F238E27FC236}">
                <a16:creationId xmlns:a16="http://schemas.microsoft.com/office/drawing/2014/main" id="{06951BD2-7741-4C4F-94CC-0498ECBAA14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2326" y="4475237"/>
            <a:ext cx="3296363" cy="1777274"/>
          </a:xfrm>
          <a:prstGeom prst="rect">
            <a:avLst/>
          </a:prstGeom>
        </p:spPr>
      </p:pic>
      <p:sp>
        <p:nvSpPr>
          <p:cNvPr id="7" name="Document 6">
            <a:extLst>
              <a:ext uri="{FF2B5EF4-FFF2-40B4-BE49-F238E27FC236}">
                <a16:creationId xmlns:a16="http://schemas.microsoft.com/office/drawing/2014/main" id="{5472A446-50E8-CD49-9F6D-204C254E3263}"/>
              </a:ext>
            </a:extLst>
          </p:cNvPr>
          <p:cNvSpPr/>
          <p:nvPr/>
        </p:nvSpPr>
        <p:spPr>
          <a:xfrm>
            <a:off x="994552" y="2837868"/>
            <a:ext cx="2751909" cy="1146572"/>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i="1" dirty="0"/>
              <a:t>我 喜欢 自然 语言 处理 。</a:t>
            </a:r>
          </a:p>
          <a:p>
            <a:r>
              <a:rPr lang="zh-CN" altLang="en-US" i="1" dirty="0"/>
              <a:t>我 爱 深度 学习 。</a:t>
            </a:r>
          </a:p>
          <a:p>
            <a:r>
              <a:rPr lang="zh-CN" altLang="en-US" i="1" dirty="0"/>
              <a:t>我 喜欢 机器 学习 。</a:t>
            </a:r>
          </a:p>
        </p:txBody>
      </p:sp>
      <p:sp>
        <p:nvSpPr>
          <p:cNvPr id="8" name="Down Arrow 7">
            <a:extLst>
              <a:ext uri="{FF2B5EF4-FFF2-40B4-BE49-F238E27FC236}">
                <a16:creationId xmlns:a16="http://schemas.microsoft.com/office/drawing/2014/main" id="{C9F09193-DB7F-CE4E-9F45-C990B0B61451}"/>
              </a:ext>
            </a:extLst>
          </p:cNvPr>
          <p:cNvSpPr/>
          <p:nvPr/>
        </p:nvSpPr>
        <p:spPr>
          <a:xfrm>
            <a:off x="2274469" y="4087817"/>
            <a:ext cx="192074" cy="2751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0" name="Picture 9">
            <a:extLst>
              <a:ext uri="{FF2B5EF4-FFF2-40B4-BE49-F238E27FC236}">
                <a16:creationId xmlns:a16="http://schemas.microsoft.com/office/drawing/2014/main" id="{1BCBACE5-6D0E-864D-AFB9-E61390745B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90915" y="2837868"/>
            <a:ext cx="7182802" cy="3414643"/>
          </a:xfrm>
          <a:prstGeom prst="rect">
            <a:avLst/>
          </a:prstGeom>
        </p:spPr>
      </p:pic>
      <p:pic>
        <p:nvPicPr>
          <p:cNvPr id="11" name="Picture 10">
            <a:extLst>
              <a:ext uri="{FF2B5EF4-FFF2-40B4-BE49-F238E27FC236}">
                <a16:creationId xmlns:a16="http://schemas.microsoft.com/office/drawing/2014/main" id="{6430302A-E61D-DD46-BA99-774DEED911D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69464" y="4829749"/>
            <a:ext cx="3424016" cy="1867141"/>
          </a:xfrm>
          <a:prstGeom prst="rect">
            <a:avLst/>
          </a:prstGeom>
          <a:ln>
            <a:noFill/>
          </a:ln>
          <a:effectLst>
            <a:outerShdw blurRad="292100" dist="139700" dir="2700000" algn="tl" rotWithShape="0">
              <a:srgbClr val="333333">
                <a:alpha val="65000"/>
              </a:srgbClr>
            </a:outerShdw>
          </a:effectLst>
        </p:spPr>
      </p:pic>
      <p:sp>
        <p:nvSpPr>
          <p:cNvPr id="9" name="Footer Placeholder 8">
            <a:extLst>
              <a:ext uri="{FF2B5EF4-FFF2-40B4-BE49-F238E27FC236}">
                <a16:creationId xmlns:a16="http://schemas.microsoft.com/office/drawing/2014/main" id="{0B000EBD-12C8-6F49-8E6E-240D59C2D4E2}"/>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Tree>
    <p:extLst>
      <p:ext uri="{BB962C8B-B14F-4D97-AF65-F5344CB8AC3E}">
        <p14:creationId xmlns:p14="http://schemas.microsoft.com/office/powerpoint/2010/main" val="94974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DDE2A9-E8F5-E04F-A7F7-3B5B848BD1A0}"/>
              </a:ext>
            </a:extLst>
          </p:cNvPr>
          <p:cNvSpPr>
            <a:spLocks noGrp="1"/>
          </p:cNvSpPr>
          <p:nvPr>
            <p:ph type="sldNum" sz="quarter" idx="12"/>
          </p:nvPr>
        </p:nvSpPr>
        <p:spPr/>
        <p:txBody>
          <a:bodyPr/>
          <a:lstStyle/>
          <a:p>
            <a:pPr>
              <a:defRPr/>
            </a:pPr>
            <a:fld id="{9F96E340-6A4B-415C-971C-5A31FC2A7385}" type="slidenum">
              <a:rPr lang="en-US" altLang="zh-CN" smtClean="0"/>
              <a:pPr>
                <a:defRPr/>
              </a:pPr>
              <a:t>11</a:t>
            </a:fld>
            <a:endParaRPr lang="en-US" altLang="zh-CN"/>
          </a:p>
        </p:txBody>
      </p:sp>
      <p:sp>
        <p:nvSpPr>
          <p:cNvPr id="2" name="标题 1"/>
          <p:cNvSpPr>
            <a:spLocks noGrp="1"/>
          </p:cNvSpPr>
          <p:nvPr>
            <p:ph type="title"/>
          </p:nvPr>
        </p:nvSpPr>
        <p:spPr/>
        <p:txBody>
          <a:bodyPr>
            <a:noAutofit/>
          </a:bodyPr>
          <a:lstStyle/>
          <a:p>
            <a:r>
              <a:rPr lang="ja-JP" altLang="en-US">
                <a:latin typeface="Microsoft YaHei" panose="020B0503020204020204" pitchFamily="34" charset="-122"/>
                <a:ea typeface="Microsoft YaHei" panose="020B0503020204020204" pitchFamily="34" charset="-122"/>
              </a:rPr>
              <a:t>分布表示的降维</a:t>
            </a:r>
            <a:endParaRPr lang="zh-CN" altLang="en-US" dirty="0">
              <a:latin typeface="Microsoft YaHei" panose="020B0503020204020204" pitchFamily="34" charset="-122"/>
              <a:ea typeface="Microsoft YaHei" panose="020B0503020204020204" pitchFamily="34" charset="-122"/>
            </a:endParaRPr>
          </a:p>
        </p:txBody>
      </p:sp>
      <p:sp>
        <p:nvSpPr>
          <p:cNvPr id="3" name="内容占位符 2"/>
          <p:cNvSpPr>
            <a:spLocks noGrp="1"/>
          </p:cNvSpPr>
          <p:nvPr>
            <p:ph sz="quarter" idx="1"/>
          </p:nvPr>
        </p:nvSpPr>
        <p:spPr/>
        <p:txBody>
          <a:bodyPr>
            <a:normAutofit/>
          </a:bodyPr>
          <a:lstStyle/>
          <a:p>
            <a:pPr>
              <a:lnSpc>
                <a:spcPct val="120000"/>
              </a:lnSpc>
            </a:pPr>
            <a:r>
              <a:rPr lang="zh-CN" altLang="en-US" dirty="0">
                <a:latin typeface="Microsoft YaHei" panose="020B0503020204020204" pitchFamily="34" charset="-122"/>
                <a:ea typeface="Microsoft YaHei" panose="020B0503020204020204" pitchFamily="34" charset="-122"/>
              </a:rPr>
              <a:t>避免稀疏性，反映</a:t>
            </a:r>
            <a:r>
              <a:rPr lang="zh-CN" altLang="en-US" dirty="0">
                <a:solidFill>
                  <a:srgbClr val="C00000"/>
                </a:solidFill>
                <a:latin typeface="Microsoft YaHei" panose="020B0503020204020204" pitchFamily="34" charset="-122"/>
                <a:ea typeface="Microsoft YaHei" panose="020B0503020204020204" pitchFamily="34" charset="-122"/>
              </a:rPr>
              <a:t>高阶</a:t>
            </a:r>
            <a:r>
              <a:rPr lang="zh-CN" altLang="en-US" dirty="0">
                <a:latin typeface="Microsoft YaHei" panose="020B0503020204020204" pitchFamily="34" charset="-122"/>
                <a:ea typeface="Microsoft YaHei" panose="020B0503020204020204" pitchFamily="34" charset="-122"/>
              </a:rPr>
              <a:t>共现关系</a:t>
            </a:r>
            <a:endParaRPr lang="en-US" altLang="ja-JP" dirty="0">
              <a:latin typeface="Microsoft YaHei" panose="020B0503020204020204" pitchFamily="34" charset="-122"/>
              <a:ea typeface="Microsoft YaHei" panose="020B0503020204020204" pitchFamily="34" charset="-122"/>
            </a:endParaRPr>
          </a:p>
          <a:p>
            <a:pPr lvl="1">
              <a:lnSpc>
                <a:spcPct val="120000"/>
              </a:lnSpc>
            </a:pPr>
            <a:r>
              <a:rPr lang="zh-CN" altLang="en-US" dirty="0">
                <a:latin typeface="Microsoft YaHei" panose="020B0503020204020204" pitchFamily="34" charset="-122"/>
                <a:ea typeface="Microsoft YaHei" panose="020B0503020204020204" pitchFamily="34" charset="-122"/>
              </a:rPr>
              <a:t>奇异值分解（</a:t>
            </a:r>
            <a:r>
              <a:rPr lang="en-US" altLang="zh-CN" dirty="0">
                <a:latin typeface="Microsoft YaHei" panose="020B0503020204020204" pitchFamily="34" charset="-122"/>
                <a:ea typeface="Microsoft YaHei" panose="020B0503020204020204" pitchFamily="34" charset="-122"/>
              </a:rPr>
              <a:t>Singular Value Decomposition</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SVD</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FA4F2C90-4489-9E48-9D42-CA616629677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8366" y="2853237"/>
            <a:ext cx="5062331" cy="299797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4A70511-479A-FE4C-936A-AF6D22F52B84}"/>
              </a:ext>
            </a:extLst>
          </p:cNvPr>
          <p:cNvPicPr>
            <a:picLocks noChangeAspect="1"/>
          </p:cNvPicPr>
          <p:nvPr/>
        </p:nvPicPr>
        <p:blipFill>
          <a:blip r:embed="rId3"/>
          <a:stretch>
            <a:fillRect/>
          </a:stretch>
        </p:blipFill>
        <p:spPr>
          <a:xfrm>
            <a:off x="6579234" y="2322713"/>
            <a:ext cx="4724400" cy="431800"/>
          </a:xfrm>
          <a:prstGeom prst="rect">
            <a:avLst/>
          </a:prstGeom>
        </p:spPr>
      </p:pic>
      <p:pic>
        <p:nvPicPr>
          <p:cNvPr id="8" name="Picture 7">
            <a:extLst>
              <a:ext uri="{FF2B5EF4-FFF2-40B4-BE49-F238E27FC236}">
                <a16:creationId xmlns:a16="http://schemas.microsoft.com/office/drawing/2014/main" id="{61BA9C02-2CDC-3A43-8994-3D7C414EA3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79234" y="2853237"/>
            <a:ext cx="4724400" cy="3536846"/>
          </a:xfrm>
          <a:prstGeom prst="rect">
            <a:avLst/>
          </a:prstGeom>
        </p:spPr>
      </p:pic>
      <p:sp>
        <p:nvSpPr>
          <p:cNvPr id="5" name="Footer Placeholder 4">
            <a:extLst>
              <a:ext uri="{FF2B5EF4-FFF2-40B4-BE49-F238E27FC236}">
                <a16:creationId xmlns:a16="http://schemas.microsoft.com/office/drawing/2014/main" id="{D198C461-6DA5-364D-A5D7-9DEAFD45B542}"/>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Tree>
    <p:extLst>
      <p:ext uri="{BB962C8B-B14F-4D97-AF65-F5344CB8AC3E}">
        <p14:creationId xmlns:p14="http://schemas.microsoft.com/office/powerpoint/2010/main" val="429016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DDE2A9-E8F5-E04F-A7F7-3B5B848BD1A0}"/>
              </a:ext>
            </a:extLst>
          </p:cNvPr>
          <p:cNvSpPr>
            <a:spLocks noGrp="1"/>
          </p:cNvSpPr>
          <p:nvPr>
            <p:ph type="sldNum" sz="quarter" idx="12"/>
          </p:nvPr>
        </p:nvSpPr>
        <p:spPr/>
        <p:txBody>
          <a:bodyPr/>
          <a:lstStyle/>
          <a:p>
            <a:pPr>
              <a:defRPr/>
            </a:pPr>
            <a:fld id="{9F96E340-6A4B-415C-971C-5A31FC2A7385}" type="slidenum">
              <a:rPr lang="en-US" altLang="zh-CN" smtClean="0"/>
              <a:pPr>
                <a:defRPr/>
              </a:pPr>
              <a:t>12</a:t>
            </a:fld>
            <a:endParaRPr lang="en-US" altLang="zh-CN"/>
          </a:p>
        </p:txBody>
      </p:sp>
      <p:sp>
        <p:nvSpPr>
          <p:cNvPr id="2" name="标题 1"/>
          <p:cNvSpPr>
            <a:spLocks noGrp="1"/>
          </p:cNvSpPr>
          <p:nvPr>
            <p:ph type="title"/>
          </p:nvPr>
        </p:nvSpPr>
        <p:spPr>
          <a:xfrm>
            <a:off x="888366" y="98277"/>
            <a:ext cx="5996264" cy="481783"/>
          </a:xfrm>
        </p:spPr>
        <p:txBody>
          <a:bodyPr>
            <a:noAutofit/>
          </a:bodyPr>
          <a:lstStyle/>
          <a:p>
            <a:r>
              <a:rPr lang="ja-JP" altLang="en-US">
                <a:latin typeface="Microsoft YaHei" panose="020B0503020204020204" pitchFamily="34" charset="-122"/>
                <a:ea typeface="Microsoft YaHei" panose="020B0503020204020204" pitchFamily="34" charset="-122"/>
              </a:rPr>
              <a:t>分布式</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Distributed</a:t>
            </a:r>
            <a:r>
              <a:rPr lang="zh-CN" altLang="en-US" dirty="0">
                <a:latin typeface="Microsoft YaHei" panose="020B0503020204020204" pitchFamily="34" charset="-122"/>
                <a:ea typeface="Microsoft YaHei" panose="020B0503020204020204" pitchFamily="34" charset="-122"/>
              </a:rPr>
              <a:t>）</a:t>
            </a:r>
            <a:r>
              <a:rPr lang="ja-JP" altLang="en-US">
                <a:latin typeface="Microsoft YaHei" panose="020B0503020204020204" pitchFamily="34" charset="-122"/>
                <a:ea typeface="Microsoft YaHei" panose="020B0503020204020204" pitchFamily="34" charset="-122"/>
              </a:rPr>
              <a:t>词表示</a:t>
            </a:r>
            <a:endParaRPr lang="zh-CN" altLang="en-US" dirty="0">
              <a:latin typeface="Microsoft YaHei" panose="020B0503020204020204" pitchFamily="34" charset="-122"/>
              <a:ea typeface="Microsoft YaHei" panose="020B0503020204020204" pitchFamily="34" charset="-122"/>
            </a:endParaRPr>
          </a:p>
        </p:txBody>
      </p:sp>
      <p:sp>
        <p:nvSpPr>
          <p:cNvPr id="3" name="内容占位符 2"/>
          <p:cNvSpPr>
            <a:spLocks noGrp="1"/>
          </p:cNvSpPr>
          <p:nvPr>
            <p:ph sz="quarter" idx="1"/>
          </p:nvPr>
        </p:nvSpPr>
        <p:spPr/>
        <p:txBody>
          <a:bodyPr>
            <a:normAutofit/>
          </a:bodyPr>
          <a:lstStyle/>
          <a:p>
            <a:pPr>
              <a:lnSpc>
                <a:spcPct val="100000"/>
              </a:lnSpc>
            </a:pPr>
            <a:r>
              <a:rPr lang="ja-JP" altLang="en-US">
                <a:latin typeface="Microsoft YaHei" panose="020B0503020204020204" pitchFamily="34" charset="-122"/>
                <a:ea typeface="Microsoft YaHei" panose="020B0503020204020204" pitchFamily="34" charset="-122"/>
              </a:rPr>
              <a:t>分布表示的缺点</a:t>
            </a:r>
            <a:endParaRPr lang="en-US" altLang="ja-JP" dirty="0">
              <a:latin typeface="Microsoft YaHei" panose="020B0503020204020204" pitchFamily="34" charset="-122"/>
              <a:ea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rPr>
              <a:t>训练</a:t>
            </a:r>
            <a:r>
              <a:rPr lang="zh-CN" altLang="en-US" dirty="0">
                <a:solidFill>
                  <a:srgbClr val="C00000"/>
                </a:solidFill>
                <a:latin typeface="Microsoft YaHei" panose="020B0503020204020204" pitchFamily="34" charset="-122"/>
                <a:ea typeface="Microsoft YaHei" panose="020B0503020204020204" pitchFamily="34" charset="-122"/>
              </a:rPr>
              <a:t>速度慢</a:t>
            </a:r>
            <a:r>
              <a:rPr lang="zh-CN" altLang="en-US" dirty="0">
                <a:latin typeface="Microsoft YaHei" panose="020B0503020204020204" pitchFamily="34" charset="-122"/>
                <a:ea typeface="Microsoft YaHei" panose="020B0503020204020204" pitchFamily="34" charset="-122"/>
              </a:rPr>
              <a:t>，增加</a:t>
            </a:r>
            <a:r>
              <a:rPr lang="zh-CN" altLang="en-US" dirty="0">
                <a:solidFill>
                  <a:srgbClr val="C00000"/>
                </a:solidFill>
                <a:latin typeface="Microsoft YaHei" panose="020B0503020204020204" pitchFamily="34" charset="-122"/>
                <a:ea typeface="Microsoft YaHei" panose="020B0503020204020204" pitchFamily="34" charset="-122"/>
              </a:rPr>
              <a:t>新语料库</a:t>
            </a:r>
            <a:r>
              <a:rPr lang="zh-CN" altLang="en-US" dirty="0">
                <a:latin typeface="Microsoft YaHei" panose="020B0503020204020204" pitchFamily="34" charset="-122"/>
                <a:ea typeface="Microsoft YaHei" panose="020B0503020204020204" pitchFamily="34" charset="-122"/>
              </a:rPr>
              <a:t>困难</a:t>
            </a:r>
          </a:p>
          <a:p>
            <a:pPr lvl="1"/>
            <a:r>
              <a:rPr lang="zh-CN" altLang="en-US" dirty="0">
                <a:solidFill>
                  <a:srgbClr val="C00000"/>
                </a:solidFill>
                <a:latin typeface="Microsoft YaHei" panose="020B0503020204020204" pitchFamily="34" charset="-122"/>
                <a:ea typeface="Microsoft YaHei" panose="020B0503020204020204" pitchFamily="34" charset="-122"/>
              </a:rPr>
              <a:t>不易扩展</a:t>
            </a:r>
            <a:r>
              <a:rPr lang="zh-CN" altLang="en-US" dirty="0">
                <a:latin typeface="Microsoft YaHei" panose="020B0503020204020204" pitchFamily="34" charset="-122"/>
                <a:ea typeface="Microsoft YaHei" panose="020B0503020204020204" pitchFamily="34" charset="-122"/>
              </a:rPr>
              <a:t>到短语、句子表示</a:t>
            </a:r>
            <a:endParaRPr lang="en-US" altLang="ja-JP" dirty="0">
              <a:latin typeface="Microsoft YaHei" panose="020B0503020204020204" pitchFamily="34" charset="-122"/>
              <a:ea typeface="Microsoft YaHei" panose="020B0503020204020204" pitchFamily="34" charset="-122"/>
            </a:endParaRPr>
          </a:p>
          <a:p>
            <a:pPr>
              <a:lnSpc>
                <a:spcPct val="100000"/>
              </a:lnSpc>
            </a:pPr>
            <a:r>
              <a:rPr lang="ja-JP" altLang="en-US">
                <a:latin typeface="Microsoft YaHei" panose="020B0503020204020204" pitchFamily="34" charset="-122"/>
                <a:ea typeface="Microsoft YaHei" panose="020B0503020204020204" pitchFamily="34" charset="-122"/>
              </a:rPr>
              <a:t>分布式表示</a:t>
            </a:r>
            <a:r>
              <a:rPr lang="ja-JP" altLang="en-US">
                <a:solidFill>
                  <a:srgbClr val="C00000"/>
                </a:solidFill>
                <a:latin typeface="Microsoft YaHei" panose="020B0503020204020204" pitchFamily="34" charset="-122"/>
                <a:ea typeface="Microsoft YaHei" panose="020B0503020204020204" pitchFamily="34" charset="-122"/>
              </a:rPr>
              <a:t>直接使用</a:t>
            </a:r>
            <a:r>
              <a:rPr lang="zh-CN" altLang="en-US" dirty="0">
                <a:latin typeface="Microsoft YaHei" panose="020B0503020204020204" pitchFamily="34" charset="-122"/>
                <a:ea typeface="Microsoft YaHei" panose="020B0503020204020204" pitchFamily="34" charset="-122"/>
              </a:rPr>
              <a:t>低维、稠密、连续</a:t>
            </a:r>
            <a:r>
              <a:rPr lang="ja-JP" altLang="en-US">
                <a:latin typeface="Microsoft YaHei" panose="020B0503020204020204" pitchFamily="34" charset="-122"/>
                <a:ea typeface="Microsoft YaHei" panose="020B0503020204020204" pitchFamily="34" charset="-122"/>
              </a:rPr>
              <a:t>的向量表示词</a:t>
            </a:r>
            <a:endParaRPr lang="en-US" altLang="ja-JP" dirty="0">
              <a:latin typeface="Microsoft YaHei" panose="020B0503020204020204" pitchFamily="34" charset="-122"/>
              <a:ea typeface="Microsoft YaHei" panose="020B0503020204020204" pitchFamily="34" charset="-122"/>
            </a:endParaRPr>
          </a:p>
          <a:p>
            <a:pPr lvl="1">
              <a:lnSpc>
                <a:spcPct val="100000"/>
              </a:lnSpc>
            </a:pPr>
            <a:r>
              <a:rPr lang="ja-JP" altLang="en-US">
                <a:latin typeface="Microsoft YaHei" panose="020B0503020204020204" pitchFamily="34" charset="-122"/>
                <a:ea typeface="Microsoft YaHei" panose="020B0503020204020204" pitchFamily="34" charset="-122"/>
              </a:rPr>
              <a:t>通过</a:t>
            </a:r>
            <a:r>
              <a:rPr lang="zh-CN" altLang="en-US" dirty="0">
                <a:latin typeface="Microsoft YaHei" panose="020B0503020204020204" pitchFamily="34" charset="-122"/>
                <a:ea typeface="Microsoft YaHei" panose="020B0503020204020204" pitchFamily="34" charset="-122"/>
              </a:rPr>
              <a:t>“</a:t>
            </a:r>
            <a:r>
              <a:rPr lang="ja-JP" altLang="en-US">
                <a:solidFill>
                  <a:srgbClr val="C00000"/>
                </a:solidFill>
                <a:latin typeface="Microsoft YaHei" panose="020B0503020204020204" pitchFamily="34" charset="-122"/>
                <a:ea typeface="Microsoft YaHei" panose="020B0503020204020204" pitchFamily="34" charset="-122"/>
              </a:rPr>
              <a:t>自监督</a:t>
            </a:r>
            <a:r>
              <a:rPr lang="zh-CN" altLang="en-US" dirty="0">
                <a:latin typeface="Microsoft YaHei" panose="020B0503020204020204" pitchFamily="34" charset="-122"/>
                <a:ea typeface="Microsoft YaHei" panose="020B0503020204020204" pitchFamily="34" charset="-122"/>
              </a:rPr>
              <a:t>”</a:t>
            </a:r>
            <a:r>
              <a:rPr lang="ja-JP" altLang="en-US">
                <a:latin typeface="Microsoft YaHei" panose="020B0503020204020204" pitchFamily="34" charset="-122"/>
                <a:ea typeface="Microsoft YaHei" panose="020B0503020204020204" pitchFamily="34" charset="-122"/>
              </a:rPr>
              <a:t>的方法直接学习词向量</a:t>
            </a:r>
            <a:endParaRPr lang="en-US" altLang="ja-JP" dirty="0">
              <a:latin typeface="Microsoft YaHei" panose="020B0503020204020204" pitchFamily="34" charset="-122"/>
              <a:ea typeface="Microsoft YaHei" panose="020B0503020204020204" pitchFamily="34" charset="-122"/>
            </a:endParaRPr>
          </a:p>
          <a:p>
            <a:pPr lvl="1">
              <a:lnSpc>
                <a:spcPct val="100000"/>
              </a:lnSpc>
            </a:pPr>
            <a:r>
              <a:rPr lang="ja-JP" altLang="en-US">
                <a:latin typeface="Microsoft YaHei" panose="020B0503020204020204" pitchFamily="34" charset="-122"/>
                <a:ea typeface="Microsoft YaHei" panose="020B0503020204020204" pitchFamily="34" charset="-122"/>
              </a:rPr>
              <a:t>也称</a:t>
            </a:r>
            <a:r>
              <a:rPr lang="ja-JP" altLang="en-US">
                <a:solidFill>
                  <a:srgbClr val="C00000"/>
                </a:solidFill>
                <a:latin typeface="Microsoft YaHei" panose="020B0503020204020204" pitchFamily="34" charset="-122"/>
                <a:ea typeface="Microsoft YaHei" panose="020B0503020204020204" pitchFamily="34" charset="-122"/>
              </a:rPr>
              <a:t>词嵌入</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Word</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Embedding</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a:lnSpc>
                <a:spcPct val="100000"/>
              </a:lnSpc>
            </a:pPr>
            <a:r>
              <a:rPr lang="ja-JP" altLang="en-US">
                <a:latin typeface="Microsoft YaHei" panose="020B0503020204020204" pitchFamily="34" charset="-122"/>
                <a:ea typeface="Microsoft YaHei" panose="020B0503020204020204" pitchFamily="34" charset="-122"/>
              </a:rPr>
              <a:t>发展历程</a:t>
            </a:r>
            <a:r>
              <a:rPr lang="zh-CN" altLang="en-US" dirty="0">
                <a:latin typeface="Microsoft YaHei" panose="020B0503020204020204" pitchFamily="34" charset="-122"/>
                <a:ea typeface="Microsoft YaHei" panose="020B0503020204020204" pitchFamily="34" charset="-122"/>
              </a:rPr>
              <a:t>（第</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章将详细介绍）</a:t>
            </a:r>
            <a:endParaRPr lang="en-US" altLang="zh-CN" dirty="0">
              <a:latin typeface="Microsoft YaHei" panose="020B0503020204020204" pitchFamily="34" charset="-122"/>
              <a:ea typeface="Microsoft YaHei" panose="020B0503020204020204" pitchFamily="34" charset="-122"/>
            </a:endParaRPr>
          </a:p>
        </p:txBody>
      </p:sp>
      <p:cxnSp>
        <p:nvCxnSpPr>
          <p:cNvPr id="7" name="Straight Arrow Connector 6">
            <a:extLst>
              <a:ext uri="{FF2B5EF4-FFF2-40B4-BE49-F238E27FC236}">
                <a16:creationId xmlns:a16="http://schemas.microsoft.com/office/drawing/2014/main" id="{6EEDA5B3-084A-0B4F-854E-771399D4A407}"/>
              </a:ext>
            </a:extLst>
          </p:cNvPr>
          <p:cNvCxnSpPr/>
          <p:nvPr/>
        </p:nvCxnSpPr>
        <p:spPr>
          <a:xfrm>
            <a:off x="1533646" y="5450487"/>
            <a:ext cx="986384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4DC5415-6CB2-B44C-B2DC-56B3514042FF}"/>
              </a:ext>
            </a:extLst>
          </p:cNvPr>
          <p:cNvCxnSpPr>
            <a:cxnSpLocks/>
            <a:endCxn id="11" idx="2"/>
          </p:cNvCxnSpPr>
          <p:nvPr/>
        </p:nvCxnSpPr>
        <p:spPr>
          <a:xfrm flipV="1">
            <a:off x="1951935" y="5128541"/>
            <a:ext cx="2" cy="428955"/>
          </a:xfrm>
          <a:prstGeom prst="straightConnector1">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721B281-F2F2-214B-8D0D-F61213325D87}"/>
              </a:ext>
            </a:extLst>
          </p:cNvPr>
          <p:cNvSpPr txBox="1"/>
          <p:nvPr/>
        </p:nvSpPr>
        <p:spPr>
          <a:xfrm>
            <a:off x="816562" y="4605321"/>
            <a:ext cx="2270750" cy="523220"/>
          </a:xfrm>
          <a:prstGeom prst="rect">
            <a:avLst/>
          </a:prstGeom>
          <a:noFill/>
        </p:spPr>
        <p:txBody>
          <a:bodyPr wrap="none" rtlCol="0">
            <a:spAutoFit/>
          </a:bodyPr>
          <a:lstStyle/>
          <a:p>
            <a:pPr algn="ctr"/>
            <a:r>
              <a:rPr lang="en-US" sz="1400" b="1" dirty="0">
                <a:latin typeface="Microsoft YaHei" panose="020B0503020204020204" pitchFamily="34" charset="-122"/>
                <a:ea typeface="Microsoft YaHei" panose="020B0503020204020204" pitchFamily="34" charset="-122"/>
              </a:rPr>
              <a:t>LSA</a:t>
            </a:r>
          </a:p>
          <a:p>
            <a:pPr algn="ctr"/>
            <a:r>
              <a:rPr lang="en-US" altLang="zh-CN" sz="1400" dirty="0">
                <a:latin typeface="Microsoft YaHei" panose="020B0503020204020204" pitchFamily="34" charset="-122"/>
                <a:ea typeface="Microsoft YaHei" panose="020B0503020204020204" pitchFamily="34" charset="-122"/>
              </a:rPr>
              <a:t>(</a:t>
            </a:r>
            <a:r>
              <a:rPr lang="en-US" altLang="zh-CN" sz="1400" dirty="0" err="1">
                <a:latin typeface="Microsoft YaHei" panose="020B0503020204020204" pitchFamily="34" charset="-122"/>
                <a:ea typeface="Microsoft YaHei" panose="020B0503020204020204" pitchFamily="34" charset="-122"/>
              </a:rPr>
              <a:t>Deerwester</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et al.,</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1990)</a:t>
            </a:r>
            <a:endParaRPr lang="en-US" sz="1400" dirty="0">
              <a:latin typeface="Microsoft YaHei" panose="020B0503020204020204" pitchFamily="34" charset="-122"/>
              <a:ea typeface="Microsoft YaHei" panose="020B0503020204020204" pitchFamily="34" charset="-122"/>
            </a:endParaRPr>
          </a:p>
        </p:txBody>
      </p:sp>
      <p:cxnSp>
        <p:nvCxnSpPr>
          <p:cNvPr id="12" name="Straight Arrow Connector 11">
            <a:extLst>
              <a:ext uri="{FF2B5EF4-FFF2-40B4-BE49-F238E27FC236}">
                <a16:creationId xmlns:a16="http://schemas.microsoft.com/office/drawing/2014/main" id="{C89E5DB1-4C3D-6645-8ABE-EEC6C307FF06}"/>
              </a:ext>
            </a:extLst>
          </p:cNvPr>
          <p:cNvCxnSpPr>
            <a:cxnSpLocks/>
            <a:endCxn id="13" idx="0"/>
          </p:cNvCxnSpPr>
          <p:nvPr/>
        </p:nvCxnSpPr>
        <p:spPr>
          <a:xfrm>
            <a:off x="2730351" y="5345776"/>
            <a:ext cx="3" cy="430976"/>
          </a:xfrm>
          <a:prstGeom prst="straightConnector1">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6D8181B-537B-184A-A8B6-9450C391F8A9}"/>
              </a:ext>
            </a:extLst>
          </p:cNvPr>
          <p:cNvSpPr txBox="1"/>
          <p:nvPr/>
        </p:nvSpPr>
        <p:spPr>
          <a:xfrm>
            <a:off x="1930295" y="5776752"/>
            <a:ext cx="1600118" cy="523220"/>
          </a:xfrm>
          <a:prstGeom prst="rect">
            <a:avLst/>
          </a:prstGeom>
          <a:noFill/>
        </p:spPr>
        <p:txBody>
          <a:bodyPr wrap="none" rtlCol="0">
            <a:spAutoFit/>
          </a:bodyPr>
          <a:lstStyle/>
          <a:p>
            <a:pPr algn="ctr"/>
            <a:r>
              <a:rPr lang="en-US" sz="1400" b="1" dirty="0">
                <a:latin typeface="Microsoft YaHei" panose="020B0503020204020204" pitchFamily="34" charset="-122"/>
                <a:ea typeface="Microsoft YaHei" panose="020B0503020204020204" pitchFamily="34" charset="-122"/>
              </a:rPr>
              <a:t>L</a:t>
            </a:r>
            <a:r>
              <a:rPr lang="en-US" altLang="zh-CN" sz="1400" b="1" dirty="0">
                <a:latin typeface="Microsoft YaHei" panose="020B0503020204020204" pitchFamily="34" charset="-122"/>
                <a:ea typeface="Microsoft YaHei" panose="020B0503020204020204" pitchFamily="34" charset="-122"/>
              </a:rPr>
              <a:t>DA</a:t>
            </a:r>
            <a:endParaRPr lang="en-US" sz="1400" b="1" dirty="0">
              <a:latin typeface="Microsoft YaHei" panose="020B0503020204020204" pitchFamily="34" charset="-122"/>
              <a:ea typeface="Microsoft YaHei" panose="020B0503020204020204" pitchFamily="34" charset="-122"/>
            </a:endParaRPr>
          </a:p>
          <a:p>
            <a:pPr algn="ctr"/>
            <a:r>
              <a:rPr lang="en-US" altLang="zh-CN" sz="1400" dirty="0">
                <a:latin typeface="Microsoft YaHei" panose="020B0503020204020204" pitchFamily="34" charset="-122"/>
                <a:ea typeface="Microsoft YaHei" panose="020B0503020204020204" pitchFamily="34" charset="-122"/>
              </a:rPr>
              <a:t>(</a:t>
            </a:r>
            <a:r>
              <a:rPr lang="en-US" altLang="zh-CN" sz="1400" dirty="0" err="1">
                <a:latin typeface="Microsoft YaHei" panose="020B0503020204020204" pitchFamily="34" charset="-122"/>
                <a:ea typeface="Microsoft YaHei" panose="020B0503020204020204" pitchFamily="34" charset="-122"/>
              </a:rPr>
              <a:t>Blei</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et al.,</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2003)</a:t>
            </a:r>
            <a:endParaRPr lang="en-US" sz="1400" dirty="0">
              <a:latin typeface="Microsoft YaHei" panose="020B0503020204020204" pitchFamily="34" charset="-122"/>
              <a:ea typeface="Microsoft YaHei" panose="020B0503020204020204" pitchFamily="34" charset="-122"/>
            </a:endParaRPr>
          </a:p>
        </p:txBody>
      </p:sp>
      <p:cxnSp>
        <p:nvCxnSpPr>
          <p:cNvPr id="23" name="Straight Connector 22">
            <a:extLst>
              <a:ext uri="{FF2B5EF4-FFF2-40B4-BE49-F238E27FC236}">
                <a16:creationId xmlns:a16="http://schemas.microsoft.com/office/drawing/2014/main" id="{6EDF1774-501C-1F41-A8AD-7DC2199EC323}"/>
              </a:ext>
            </a:extLst>
          </p:cNvPr>
          <p:cNvCxnSpPr>
            <a:cxnSpLocks/>
          </p:cNvCxnSpPr>
          <p:nvPr/>
        </p:nvCxnSpPr>
        <p:spPr>
          <a:xfrm>
            <a:off x="3590072" y="4435813"/>
            <a:ext cx="0" cy="192840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2BC587-4723-5A44-873D-66E0E0A82DA7}"/>
              </a:ext>
            </a:extLst>
          </p:cNvPr>
          <p:cNvCxnSpPr>
            <a:cxnSpLocks/>
            <a:endCxn id="25" idx="2"/>
          </p:cNvCxnSpPr>
          <p:nvPr/>
        </p:nvCxnSpPr>
        <p:spPr>
          <a:xfrm flipH="1" flipV="1">
            <a:off x="4514366" y="5128541"/>
            <a:ext cx="4" cy="428955"/>
          </a:xfrm>
          <a:prstGeom prst="straightConnector1">
            <a:avLst/>
          </a:prstGeom>
          <a:ln w="19050">
            <a:tailEnd type="ova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F37B19A-F17C-8F4A-9FBB-91BFD3E9977C}"/>
              </a:ext>
            </a:extLst>
          </p:cNvPr>
          <p:cNvSpPr txBox="1"/>
          <p:nvPr/>
        </p:nvSpPr>
        <p:spPr>
          <a:xfrm>
            <a:off x="3568433" y="4605321"/>
            <a:ext cx="1891865" cy="523220"/>
          </a:xfrm>
          <a:prstGeom prst="rect">
            <a:avLst/>
          </a:prstGeom>
          <a:noFill/>
        </p:spPr>
        <p:txBody>
          <a:bodyPr wrap="none" rtlCol="0">
            <a:spAutoFit/>
          </a:bodyPr>
          <a:lstStyle/>
          <a:p>
            <a:pPr algn="ctr"/>
            <a:r>
              <a:rPr lang="en-US" altLang="zh-CN" sz="1400" b="1" dirty="0">
                <a:latin typeface="Microsoft YaHei" panose="020B0503020204020204" pitchFamily="34" charset="-122"/>
                <a:ea typeface="Microsoft YaHei" panose="020B0503020204020204" pitchFamily="34" charset="-122"/>
              </a:rPr>
              <a:t>NNLM</a:t>
            </a:r>
            <a:endParaRPr lang="en-US" sz="1400" b="1" dirty="0">
              <a:latin typeface="Microsoft YaHei" panose="020B0503020204020204" pitchFamily="34" charset="-122"/>
              <a:ea typeface="Microsoft YaHei" panose="020B0503020204020204" pitchFamily="34" charset="-122"/>
            </a:endParaRPr>
          </a:p>
          <a:p>
            <a:pPr algn="ctr"/>
            <a:r>
              <a:rPr lang="en-US" altLang="zh-CN" sz="1400" dirty="0">
                <a:latin typeface="Microsoft YaHei" panose="020B0503020204020204" pitchFamily="34" charset="-122"/>
                <a:ea typeface="Microsoft YaHei" panose="020B0503020204020204" pitchFamily="34" charset="-122"/>
              </a:rPr>
              <a:t>(</a:t>
            </a:r>
            <a:r>
              <a:rPr lang="en-US" altLang="zh-CN" sz="1400" dirty="0" err="1">
                <a:latin typeface="Microsoft YaHei" panose="020B0503020204020204" pitchFamily="34" charset="-122"/>
                <a:ea typeface="Microsoft YaHei" panose="020B0503020204020204" pitchFamily="34" charset="-122"/>
              </a:rPr>
              <a:t>Bengio</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et al.,</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2003)</a:t>
            </a:r>
            <a:endParaRPr lang="en-US" sz="1400" dirty="0">
              <a:latin typeface="Microsoft YaHei" panose="020B0503020204020204" pitchFamily="34" charset="-122"/>
              <a:ea typeface="Microsoft YaHei" panose="020B0503020204020204" pitchFamily="34" charset="-122"/>
            </a:endParaRPr>
          </a:p>
        </p:txBody>
      </p:sp>
      <p:cxnSp>
        <p:nvCxnSpPr>
          <p:cNvPr id="28" name="Straight Arrow Connector 27">
            <a:extLst>
              <a:ext uri="{FF2B5EF4-FFF2-40B4-BE49-F238E27FC236}">
                <a16:creationId xmlns:a16="http://schemas.microsoft.com/office/drawing/2014/main" id="{EE85068A-D1CB-C245-8849-35A968EC84AD}"/>
              </a:ext>
            </a:extLst>
          </p:cNvPr>
          <p:cNvCxnSpPr>
            <a:cxnSpLocks/>
            <a:endCxn id="29" idx="0"/>
          </p:cNvCxnSpPr>
          <p:nvPr/>
        </p:nvCxnSpPr>
        <p:spPr>
          <a:xfrm>
            <a:off x="5741459" y="5345776"/>
            <a:ext cx="5" cy="430976"/>
          </a:xfrm>
          <a:prstGeom prst="straightConnector1">
            <a:avLst/>
          </a:prstGeom>
          <a:ln w="19050">
            <a:tailEnd type="ova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7BB941B-C7EA-7C44-A323-2F3D72AB09C8}"/>
              </a:ext>
            </a:extLst>
          </p:cNvPr>
          <p:cNvSpPr txBox="1"/>
          <p:nvPr/>
        </p:nvSpPr>
        <p:spPr>
          <a:xfrm>
            <a:off x="4598298" y="5776752"/>
            <a:ext cx="2286332" cy="523220"/>
          </a:xfrm>
          <a:prstGeom prst="rect">
            <a:avLst/>
          </a:prstGeom>
          <a:noFill/>
        </p:spPr>
        <p:txBody>
          <a:bodyPr wrap="none" rtlCol="0">
            <a:spAutoFit/>
          </a:bodyPr>
          <a:lstStyle/>
          <a:p>
            <a:pPr algn="ctr"/>
            <a:r>
              <a:rPr lang="en-US" altLang="zh-CN" sz="1400" b="1" dirty="0">
                <a:latin typeface="Microsoft YaHei" panose="020B0503020204020204" pitchFamily="34" charset="-122"/>
                <a:ea typeface="Microsoft YaHei" panose="020B0503020204020204" pitchFamily="34" charset="-122"/>
              </a:rPr>
              <a:t>HLBL</a:t>
            </a:r>
            <a:endParaRPr lang="en-US" sz="1400" b="1" dirty="0">
              <a:latin typeface="Microsoft YaHei" panose="020B0503020204020204" pitchFamily="34" charset="-122"/>
              <a:ea typeface="Microsoft YaHei" panose="020B0503020204020204" pitchFamily="34" charset="-122"/>
            </a:endParaRPr>
          </a:p>
          <a:p>
            <a:pPr algn="ctr"/>
            <a:r>
              <a:rPr lang="en-US" altLang="zh-CN" sz="1400" dirty="0">
                <a:latin typeface="Microsoft YaHei" panose="020B0503020204020204" pitchFamily="34" charset="-122"/>
                <a:ea typeface="Microsoft YaHei" panose="020B0503020204020204" pitchFamily="34" charset="-122"/>
              </a:rPr>
              <a:t>(Minh</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and</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Hinton,</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2009)</a:t>
            </a:r>
            <a:endParaRPr lang="en-US" sz="1400" dirty="0">
              <a:latin typeface="Microsoft YaHei" panose="020B0503020204020204" pitchFamily="34" charset="-122"/>
              <a:ea typeface="Microsoft YaHei" panose="020B0503020204020204" pitchFamily="34" charset="-122"/>
            </a:endParaRPr>
          </a:p>
        </p:txBody>
      </p:sp>
      <p:cxnSp>
        <p:nvCxnSpPr>
          <p:cNvPr id="30" name="Straight Arrow Connector 29">
            <a:extLst>
              <a:ext uri="{FF2B5EF4-FFF2-40B4-BE49-F238E27FC236}">
                <a16:creationId xmlns:a16="http://schemas.microsoft.com/office/drawing/2014/main" id="{664227C5-009E-7649-A77D-E62B01BEB90D}"/>
              </a:ext>
            </a:extLst>
          </p:cNvPr>
          <p:cNvCxnSpPr>
            <a:cxnSpLocks/>
            <a:endCxn id="31" idx="2"/>
          </p:cNvCxnSpPr>
          <p:nvPr/>
        </p:nvCxnSpPr>
        <p:spPr>
          <a:xfrm flipH="1" flipV="1">
            <a:off x="6621661" y="5128541"/>
            <a:ext cx="9" cy="428955"/>
          </a:xfrm>
          <a:prstGeom prst="straightConnector1">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48E4DCC-D4DC-7249-8611-E557A133BC66}"/>
              </a:ext>
            </a:extLst>
          </p:cNvPr>
          <p:cNvSpPr txBox="1"/>
          <p:nvPr/>
        </p:nvSpPr>
        <p:spPr>
          <a:xfrm>
            <a:off x="5575125" y="4605321"/>
            <a:ext cx="2093072" cy="523220"/>
          </a:xfrm>
          <a:prstGeom prst="rect">
            <a:avLst/>
          </a:prstGeom>
          <a:noFill/>
        </p:spPr>
        <p:txBody>
          <a:bodyPr wrap="none" rtlCol="0">
            <a:spAutoFit/>
          </a:bodyPr>
          <a:lstStyle/>
          <a:p>
            <a:pPr algn="ctr"/>
            <a:r>
              <a:rPr lang="en-US" altLang="zh-CN" sz="1400" b="1" dirty="0">
                <a:latin typeface="Microsoft YaHei" panose="020B0503020204020204" pitchFamily="34" charset="-122"/>
                <a:ea typeface="Microsoft YaHei" panose="020B0503020204020204" pitchFamily="34" charset="-122"/>
              </a:rPr>
              <a:t>SENNA</a:t>
            </a:r>
            <a:endParaRPr lang="en-US" sz="1400" b="1" dirty="0">
              <a:latin typeface="Microsoft YaHei" panose="020B0503020204020204" pitchFamily="34" charset="-122"/>
              <a:ea typeface="Microsoft YaHei" panose="020B0503020204020204" pitchFamily="34" charset="-122"/>
            </a:endParaRPr>
          </a:p>
          <a:p>
            <a:pPr algn="ctr"/>
            <a:r>
              <a:rPr lang="en-US" altLang="zh-CN" sz="1400" dirty="0">
                <a:latin typeface="Microsoft YaHei" panose="020B0503020204020204" pitchFamily="34" charset="-122"/>
                <a:ea typeface="Microsoft YaHei" panose="020B0503020204020204" pitchFamily="34" charset="-122"/>
              </a:rPr>
              <a:t>(</a:t>
            </a:r>
            <a:r>
              <a:rPr lang="en-US" altLang="zh-CN" sz="1400" dirty="0" err="1">
                <a:latin typeface="Microsoft YaHei" panose="020B0503020204020204" pitchFamily="34" charset="-122"/>
                <a:ea typeface="Microsoft YaHei" panose="020B0503020204020204" pitchFamily="34" charset="-122"/>
              </a:rPr>
              <a:t>Collobert</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et al.,</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2011)</a:t>
            </a:r>
            <a:endParaRPr lang="en-US" sz="1400" dirty="0">
              <a:latin typeface="Microsoft YaHei" panose="020B0503020204020204" pitchFamily="34" charset="-122"/>
              <a:ea typeface="Microsoft YaHei" panose="020B0503020204020204" pitchFamily="34" charset="-122"/>
            </a:endParaRPr>
          </a:p>
        </p:txBody>
      </p:sp>
      <p:cxnSp>
        <p:nvCxnSpPr>
          <p:cNvPr id="32" name="Straight Arrow Connector 31">
            <a:extLst>
              <a:ext uri="{FF2B5EF4-FFF2-40B4-BE49-F238E27FC236}">
                <a16:creationId xmlns:a16="http://schemas.microsoft.com/office/drawing/2014/main" id="{C049891E-C4C1-DC45-AC23-A118CED98ED2}"/>
              </a:ext>
            </a:extLst>
          </p:cNvPr>
          <p:cNvCxnSpPr>
            <a:cxnSpLocks/>
            <a:endCxn id="33" idx="0"/>
          </p:cNvCxnSpPr>
          <p:nvPr/>
        </p:nvCxnSpPr>
        <p:spPr>
          <a:xfrm>
            <a:off x="8143042" y="5345776"/>
            <a:ext cx="3" cy="430976"/>
          </a:xfrm>
          <a:prstGeom prst="straightConnector1">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7ECC8BF-BD1E-2E4C-A027-B0702201A362}"/>
              </a:ext>
            </a:extLst>
          </p:cNvPr>
          <p:cNvSpPr txBox="1"/>
          <p:nvPr/>
        </p:nvSpPr>
        <p:spPr>
          <a:xfrm>
            <a:off x="7154954" y="5776752"/>
            <a:ext cx="1976182" cy="523220"/>
          </a:xfrm>
          <a:prstGeom prst="rect">
            <a:avLst/>
          </a:prstGeom>
          <a:noFill/>
        </p:spPr>
        <p:txBody>
          <a:bodyPr wrap="none" rtlCol="0">
            <a:spAutoFit/>
          </a:bodyPr>
          <a:lstStyle/>
          <a:p>
            <a:pPr algn="ctr"/>
            <a:r>
              <a:rPr lang="en-US" altLang="zh-CN" sz="1400" b="1" dirty="0">
                <a:latin typeface="Microsoft YaHei" panose="020B0503020204020204" pitchFamily="34" charset="-122"/>
                <a:ea typeface="Microsoft YaHei" panose="020B0503020204020204" pitchFamily="34" charset="-122"/>
              </a:rPr>
              <a:t>RNNLM</a:t>
            </a:r>
            <a:endParaRPr lang="en-US" sz="1400" b="1" dirty="0">
              <a:latin typeface="Microsoft YaHei" panose="020B0503020204020204" pitchFamily="34" charset="-122"/>
              <a:ea typeface="Microsoft YaHei" panose="020B0503020204020204" pitchFamily="34" charset="-122"/>
            </a:endParaRPr>
          </a:p>
          <a:p>
            <a:pPr algn="ctr"/>
            <a:r>
              <a:rPr lang="en-US" altLang="zh-CN" sz="1400" dirty="0">
                <a:latin typeface="Microsoft YaHei" panose="020B0503020204020204" pitchFamily="34" charset="-122"/>
                <a:ea typeface="Microsoft YaHei" panose="020B0503020204020204" pitchFamily="34" charset="-122"/>
              </a:rPr>
              <a:t>(</a:t>
            </a:r>
            <a:r>
              <a:rPr lang="en-US" altLang="zh-CN" sz="1400" dirty="0" err="1">
                <a:latin typeface="Microsoft YaHei" panose="020B0503020204020204" pitchFamily="34" charset="-122"/>
                <a:ea typeface="Microsoft YaHei" panose="020B0503020204020204" pitchFamily="34" charset="-122"/>
              </a:rPr>
              <a:t>Mikolov</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et al.,</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2010)</a:t>
            </a:r>
            <a:endParaRPr lang="en-US" sz="1400" dirty="0">
              <a:latin typeface="Microsoft YaHei" panose="020B0503020204020204" pitchFamily="34" charset="-122"/>
              <a:ea typeface="Microsoft YaHei" panose="020B0503020204020204" pitchFamily="34" charset="-122"/>
            </a:endParaRPr>
          </a:p>
        </p:txBody>
      </p:sp>
      <p:cxnSp>
        <p:nvCxnSpPr>
          <p:cNvPr id="34" name="Straight Arrow Connector 33">
            <a:extLst>
              <a:ext uri="{FF2B5EF4-FFF2-40B4-BE49-F238E27FC236}">
                <a16:creationId xmlns:a16="http://schemas.microsoft.com/office/drawing/2014/main" id="{A8CF3A1B-7599-4B4C-90A2-AB322C3A2415}"/>
              </a:ext>
            </a:extLst>
          </p:cNvPr>
          <p:cNvCxnSpPr>
            <a:cxnSpLocks/>
            <a:endCxn id="35" idx="2"/>
          </p:cNvCxnSpPr>
          <p:nvPr/>
        </p:nvCxnSpPr>
        <p:spPr>
          <a:xfrm flipH="1" flipV="1">
            <a:off x="9109492" y="5131803"/>
            <a:ext cx="12" cy="428954"/>
          </a:xfrm>
          <a:prstGeom prst="straightConnector1">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C22D4B3-937E-C249-BE84-E6F8BFFABCE1}"/>
              </a:ext>
            </a:extLst>
          </p:cNvPr>
          <p:cNvSpPr txBox="1"/>
          <p:nvPr/>
        </p:nvSpPr>
        <p:spPr>
          <a:xfrm>
            <a:off x="8121401" y="4608583"/>
            <a:ext cx="1976182" cy="523220"/>
          </a:xfrm>
          <a:prstGeom prst="rect">
            <a:avLst/>
          </a:prstGeom>
          <a:noFill/>
        </p:spPr>
        <p:txBody>
          <a:bodyPr wrap="none" rtlCol="0">
            <a:spAutoFit/>
          </a:bodyPr>
          <a:lstStyle/>
          <a:p>
            <a:pPr algn="ctr"/>
            <a:r>
              <a:rPr lang="en-US" altLang="zh-CN" sz="1400" b="1" dirty="0">
                <a:latin typeface="Microsoft YaHei" panose="020B0503020204020204" pitchFamily="34" charset="-122"/>
                <a:ea typeface="Microsoft YaHei" panose="020B0503020204020204" pitchFamily="34" charset="-122"/>
              </a:rPr>
              <a:t>Word2vec</a:t>
            </a:r>
            <a:endParaRPr lang="en-US" sz="1400" b="1" dirty="0">
              <a:latin typeface="Microsoft YaHei" panose="020B0503020204020204" pitchFamily="34" charset="-122"/>
              <a:ea typeface="Microsoft YaHei" panose="020B0503020204020204" pitchFamily="34" charset="-122"/>
            </a:endParaRPr>
          </a:p>
          <a:p>
            <a:pPr algn="ctr"/>
            <a:r>
              <a:rPr lang="en-US" altLang="zh-CN" sz="1400" dirty="0">
                <a:latin typeface="Microsoft YaHei" panose="020B0503020204020204" pitchFamily="34" charset="-122"/>
                <a:ea typeface="Microsoft YaHei" panose="020B0503020204020204" pitchFamily="34" charset="-122"/>
              </a:rPr>
              <a:t>(</a:t>
            </a:r>
            <a:r>
              <a:rPr lang="en-US" altLang="zh-CN" sz="1400" dirty="0" err="1">
                <a:latin typeface="Microsoft YaHei" panose="020B0503020204020204" pitchFamily="34" charset="-122"/>
                <a:ea typeface="Microsoft YaHei" panose="020B0503020204020204" pitchFamily="34" charset="-122"/>
              </a:rPr>
              <a:t>Mikolov</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et al.,</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2013)</a:t>
            </a:r>
            <a:endParaRPr lang="en-US" sz="1400" dirty="0">
              <a:latin typeface="Microsoft YaHei" panose="020B0503020204020204" pitchFamily="34" charset="-122"/>
              <a:ea typeface="Microsoft YaHei" panose="020B0503020204020204" pitchFamily="34" charset="-122"/>
            </a:endParaRPr>
          </a:p>
        </p:txBody>
      </p:sp>
      <p:cxnSp>
        <p:nvCxnSpPr>
          <p:cNvPr id="36" name="Straight Arrow Connector 35">
            <a:extLst>
              <a:ext uri="{FF2B5EF4-FFF2-40B4-BE49-F238E27FC236}">
                <a16:creationId xmlns:a16="http://schemas.microsoft.com/office/drawing/2014/main" id="{A00B7803-7B07-7047-8659-C7E0809DCAE4}"/>
              </a:ext>
            </a:extLst>
          </p:cNvPr>
          <p:cNvCxnSpPr>
            <a:cxnSpLocks/>
            <a:endCxn id="37" idx="0"/>
          </p:cNvCxnSpPr>
          <p:nvPr/>
        </p:nvCxnSpPr>
        <p:spPr>
          <a:xfrm>
            <a:off x="10251041" y="5345776"/>
            <a:ext cx="6" cy="430976"/>
          </a:xfrm>
          <a:prstGeom prst="straightConnector1">
            <a:avLst/>
          </a:prstGeom>
          <a:ln w="19050">
            <a:tailEnd type="ova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1F34193-8807-F641-A00B-BC710E0E4521}"/>
              </a:ext>
            </a:extLst>
          </p:cNvPr>
          <p:cNvSpPr txBox="1"/>
          <p:nvPr/>
        </p:nvSpPr>
        <p:spPr>
          <a:xfrm>
            <a:off x="9110670" y="5776752"/>
            <a:ext cx="2280753" cy="523220"/>
          </a:xfrm>
          <a:prstGeom prst="rect">
            <a:avLst/>
          </a:prstGeom>
          <a:noFill/>
        </p:spPr>
        <p:txBody>
          <a:bodyPr wrap="none" rtlCol="0">
            <a:spAutoFit/>
          </a:bodyPr>
          <a:lstStyle/>
          <a:p>
            <a:pPr algn="ctr"/>
            <a:r>
              <a:rPr lang="en-US" altLang="zh-CN" sz="1400" b="1" dirty="0" err="1">
                <a:latin typeface="Microsoft YaHei" panose="020B0503020204020204" pitchFamily="34" charset="-122"/>
                <a:ea typeface="Microsoft YaHei" panose="020B0503020204020204" pitchFamily="34" charset="-122"/>
              </a:rPr>
              <a:t>GloVe</a:t>
            </a:r>
            <a:endParaRPr lang="en-US" sz="1400" b="1" dirty="0">
              <a:latin typeface="Microsoft YaHei" panose="020B0503020204020204" pitchFamily="34" charset="-122"/>
              <a:ea typeface="Microsoft YaHei" panose="020B0503020204020204" pitchFamily="34" charset="-122"/>
            </a:endParaRPr>
          </a:p>
          <a:p>
            <a:pPr algn="ctr"/>
            <a:r>
              <a:rPr lang="en-US" altLang="zh-CN" sz="1400" dirty="0">
                <a:latin typeface="Microsoft YaHei" panose="020B0503020204020204" pitchFamily="34" charset="-122"/>
                <a:ea typeface="Microsoft YaHei" panose="020B0503020204020204" pitchFamily="34" charset="-122"/>
              </a:rPr>
              <a:t>(Pennington</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et al.,</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2014)</a:t>
            </a:r>
            <a:endParaRPr lang="en-US" sz="1400" dirty="0">
              <a:latin typeface="Microsoft YaHei" panose="020B0503020204020204" pitchFamily="34" charset="-122"/>
              <a:ea typeface="Microsoft YaHei" panose="020B0503020204020204" pitchFamily="34" charset="-122"/>
            </a:endParaRPr>
          </a:p>
        </p:txBody>
      </p:sp>
      <p:sp>
        <p:nvSpPr>
          <p:cNvPr id="5" name="Footer Placeholder 4">
            <a:extLst>
              <a:ext uri="{FF2B5EF4-FFF2-40B4-BE49-F238E27FC236}">
                <a16:creationId xmlns:a16="http://schemas.microsoft.com/office/drawing/2014/main" id="{54F6C0A2-7719-3246-9894-A439A0E974C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Tree>
    <p:extLst>
      <p:ext uri="{BB962C8B-B14F-4D97-AF65-F5344CB8AC3E}">
        <p14:creationId xmlns:p14="http://schemas.microsoft.com/office/powerpoint/2010/main" val="103985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3" grpId="0"/>
      <p:bldP spid="25" grpId="0"/>
      <p:bldP spid="29" grpId="0"/>
      <p:bldP spid="31" grpId="0"/>
      <p:bldP spid="33" grpId="0"/>
      <p:bldP spid="35" grpId="0"/>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94749" y="1215182"/>
            <a:ext cx="5167298" cy="453113"/>
          </a:xfrm>
        </p:spPr>
        <p:txBody>
          <a:bodyPr/>
          <a:lstStyle/>
          <a:p>
            <a:r>
              <a:rPr lang="en-CN" dirty="0">
                <a:solidFill>
                  <a:schemeClr val="bg1">
                    <a:lumMod val="50000"/>
                  </a:schemeClr>
                </a:solidFill>
              </a:rPr>
              <a:t>文本的表示</a:t>
            </a:r>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842413" y="894379"/>
            <a:ext cx="778752" cy="1035222"/>
          </a:xfrm>
        </p:spPr>
        <p:txBody>
          <a:bodyPr/>
          <a:lstStyle/>
          <a:p>
            <a:r>
              <a:rPr lang="en-US" altLang="zh-CN" dirty="0">
                <a:solidFill>
                  <a:schemeClr val="bg1">
                    <a:lumMod val="50000"/>
                  </a:schemeClr>
                </a:solidFill>
              </a:rPr>
              <a:t>1</a:t>
            </a:r>
            <a:endParaRPr lang="en-CN" dirty="0">
              <a:solidFill>
                <a:schemeClr val="bg1">
                  <a:lumMod val="50000"/>
                </a:schemeClr>
              </a:solidFill>
            </a:endParaRPr>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94749" y="2338801"/>
            <a:ext cx="5167298" cy="453113"/>
          </a:xfrm>
        </p:spPr>
        <p:txBody>
          <a:bodyPr/>
          <a:lstStyle/>
          <a:p>
            <a:r>
              <a:rPr lang="en-CN" dirty="0"/>
              <a:t>自然语言处理任务</a:t>
            </a:r>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842413" y="2017998"/>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94749" y="3462420"/>
            <a:ext cx="5167298" cy="453113"/>
          </a:xfrm>
        </p:spPr>
        <p:txBody>
          <a:bodyPr/>
          <a:lstStyle/>
          <a:p>
            <a:r>
              <a:rPr lang="en-CN" dirty="0">
                <a:solidFill>
                  <a:schemeClr val="bg1">
                    <a:lumMod val="50000"/>
                  </a:schemeClr>
                </a:solidFill>
              </a:rPr>
              <a:t>自然语言处理的基本问题</a:t>
            </a:r>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842413" y="3141617"/>
            <a:ext cx="778752" cy="1035222"/>
          </a:xfrm>
        </p:spPr>
        <p:txBody>
          <a:bodyPr/>
          <a:lstStyle/>
          <a:p>
            <a:r>
              <a:rPr lang="en-US" altLang="zh-CN" dirty="0">
                <a:solidFill>
                  <a:schemeClr val="bg1">
                    <a:lumMod val="50000"/>
                  </a:schemeClr>
                </a:solidFill>
              </a:rPr>
              <a:t>3</a:t>
            </a:r>
            <a:endParaRPr lang="en-CN" dirty="0">
              <a:solidFill>
                <a:schemeClr val="bg1">
                  <a:lumMod val="50000"/>
                </a:schemeClr>
              </a:solidFill>
            </a:endParaRPr>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94749" y="4586039"/>
            <a:ext cx="5167298" cy="453113"/>
          </a:xfrm>
        </p:spPr>
        <p:txBody>
          <a:bodyPr/>
          <a:lstStyle/>
          <a:p>
            <a:r>
              <a:rPr lang="en-CN" dirty="0">
                <a:solidFill>
                  <a:schemeClr val="bg1">
                    <a:lumMod val="50000"/>
                  </a:schemeClr>
                </a:solidFill>
              </a:rPr>
              <a:t>自然语言处理的评价指标</a:t>
            </a:r>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842413" y="4265236"/>
            <a:ext cx="778752" cy="1035222"/>
          </a:xfrm>
        </p:spPr>
        <p:txBody>
          <a:bodyPr/>
          <a:lstStyle/>
          <a:p>
            <a:r>
              <a:rPr lang="en-US" altLang="zh-CN" dirty="0">
                <a:solidFill>
                  <a:schemeClr val="bg1">
                    <a:lumMod val="50000"/>
                  </a:schemeClr>
                </a:solidFill>
              </a:rPr>
              <a:t>4</a:t>
            </a:r>
            <a:endParaRPr lang="en-CN" dirty="0">
              <a:solidFill>
                <a:schemeClr val="bg1">
                  <a:lumMod val="50000"/>
                </a:schemeClr>
              </a:solidFill>
            </a:endParaRPr>
          </a:p>
        </p:txBody>
      </p:sp>
    </p:spTree>
    <p:extLst>
      <p:ext uri="{BB962C8B-B14F-4D97-AF65-F5344CB8AC3E}">
        <p14:creationId xmlns:p14="http://schemas.microsoft.com/office/powerpoint/2010/main" val="2934687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5ABEA0-874D-CD44-9030-0B5915E72986}"/>
              </a:ext>
            </a:extLst>
          </p:cNvPr>
          <p:cNvSpPr>
            <a:spLocks noGrp="1"/>
          </p:cNvSpPr>
          <p:nvPr>
            <p:ph type="sldNum" sz="quarter" idx="12"/>
          </p:nvPr>
        </p:nvSpPr>
        <p:spPr/>
        <p:txBody>
          <a:bodyPr/>
          <a:lstStyle/>
          <a:p>
            <a:fld id="{85F8B262-510B-45FB-9F68-19347AFD565E}" type="slidenum">
              <a:rPr lang="zh-CN" altLang="en-US" smtClean="0"/>
              <a:pPr/>
              <a:t>14</a:t>
            </a:fld>
            <a:endParaRPr lang="zh-CN" altLang="en-US" dirty="0"/>
          </a:p>
        </p:txBody>
      </p:sp>
      <p:sp>
        <p:nvSpPr>
          <p:cNvPr id="3" name="Footer Placeholder 2">
            <a:extLst>
              <a:ext uri="{FF2B5EF4-FFF2-40B4-BE49-F238E27FC236}">
                <a16:creationId xmlns:a16="http://schemas.microsoft.com/office/drawing/2014/main" id="{B191E802-5AB3-A842-A216-34477851DAEB}"/>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A72D427C-3EE7-5143-A175-96D1B2360781}"/>
              </a:ext>
            </a:extLst>
          </p:cNvPr>
          <p:cNvSpPr>
            <a:spLocks noGrp="1"/>
          </p:cNvSpPr>
          <p:nvPr>
            <p:ph type="title"/>
          </p:nvPr>
        </p:nvSpPr>
        <p:spPr/>
        <p:txBody>
          <a:bodyPr/>
          <a:lstStyle/>
          <a:p>
            <a:r>
              <a:rPr lang="en-CN" dirty="0"/>
              <a:t>语言模型</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4CBB89E-ED8A-3941-ADAB-9267499E9546}"/>
                  </a:ext>
                </a:extLst>
              </p:cNvPr>
              <p:cNvSpPr>
                <a:spLocks noGrp="1"/>
              </p:cNvSpPr>
              <p:nvPr>
                <p:ph sz="quarter" idx="1"/>
              </p:nvPr>
            </p:nvSpPr>
            <p:spPr/>
            <p:txBody>
              <a:bodyPr/>
              <a:lstStyle/>
              <a:p>
                <a:r>
                  <a:rPr lang="en-CN" dirty="0"/>
                  <a:t>语言模型</a:t>
                </a:r>
                <a:r>
                  <a:rPr lang="zh-CN" altLang="en-US" dirty="0"/>
                  <a:t>（</a:t>
                </a:r>
                <a:r>
                  <a:rPr lang="en-US" altLang="zh-CN" dirty="0"/>
                  <a:t>Language</a:t>
                </a:r>
                <a:r>
                  <a:rPr lang="zh-CN" altLang="en-US" dirty="0"/>
                  <a:t> </a:t>
                </a:r>
                <a:r>
                  <a:rPr lang="en-US" altLang="zh-CN" dirty="0"/>
                  <a:t>Model</a:t>
                </a:r>
                <a:r>
                  <a:rPr lang="zh-CN" altLang="en-US" dirty="0"/>
                  <a:t>，</a:t>
                </a:r>
                <a:r>
                  <a:rPr lang="en-US" altLang="zh-CN" dirty="0"/>
                  <a:t>LM</a:t>
                </a:r>
                <a:r>
                  <a:rPr lang="zh-CN" altLang="en-US" dirty="0"/>
                  <a:t>）</a:t>
                </a:r>
                <a:endParaRPr lang="en-CN" dirty="0"/>
              </a:p>
              <a:p>
                <a:pPr lvl="1"/>
                <a:r>
                  <a:rPr lang="en-CN" dirty="0"/>
                  <a:t>描述</a:t>
                </a:r>
                <a:r>
                  <a:rPr lang="en-CN" dirty="0">
                    <a:solidFill>
                      <a:srgbClr val="C00000"/>
                    </a:solidFill>
                  </a:rPr>
                  <a:t>一段自然语言</a:t>
                </a:r>
                <a:r>
                  <a:rPr lang="en-CN" dirty="0"/>
                  <a:t>的概率或给定上文</a:t>
                </a:r>
                <a:r>
                  <a:rPr lang="zh-CN" altLang="en-US" dirty="0"/>
                  <a:t>时</a:t>
                </a:r>
                <a:r>
                  <a:rPr lang="zh-CN" altLang="en-US" dirty="0">
                    <a:solidFill>
                      <a:srgbClr val="C00000"/>
                    </a:solidFill>
                  </a:rPr>
                  <a:t>下一个词</a:t>
                </a:r>
                <a:r>
                  <a:rPr lang="zh-CN" altLang="en-US" dirty="0"/>
                  <a:t>出现的概率</a:t>
                </a:r>
                <a:endParaRPr lang="en-CN" dirty="0"/>
              </a:p>
              <a:p>
                <a:pPr lvl="2"/>
                <a14:m>
                  <m:oMath xmlns:m="http://schemas.openxmlformats.org/officeDocument/2006/math">
                    <m:r>
                      <a:rPr lang="en-US" i="1">
                        <a:latin typeface="Cambria Math"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1</m:t>
                            </m:r>
                          </m:sub>
                        </m:sSub>
                        <m:r>
                          <a:rPr lang="en-US" i="1">
                            <a:latin typeface="Cambria Math" charset="0"/>
                          </a:rPr>
                          <m:t>,</m:t>
                        </m:r>
                        <m:r>
                          <a:rPr lang="en-US"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charset="0"/>
                              </a:rPr>
                              <m:t>𝑤</m:t>
                            </m:r>
                          </m:e>
                          <m:sub>
                            <m:r>
                              <a:rPr lang="en-US" altLang="zh-CN" b="0" i="1" smtClean="0">
                                <a:latin typeface="Cambria Math" panose="02040503050406030204" pitchFamily="18" charset="0"/>
                              </a:rPr>
                              <m:t>𝑙</m:t>
                            </m:r>
                          </m:sub>
                        </m:sSub>
                      </m:e>
                    </m:d>
                  </m:oMath>
                </a14:m>
                <a:r>
                  <a:rPr lang="zh-CN" altLang="en-US" dirty="0"/>
                  <a:t>，</a:t>
                </a:r>
                <a14:m>
                  <m:oMath xmlns:m="http://schemas.openxmlformats.org/officeDocument/2006/math">
                    <m:r>
                      <a:rPr lang="en-US" i="1">
                        <a:latin typeface="Cambria Math" charset="0"/>
                      </a:rPr>
                      <m:t>𝑃</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𝑤</m:t>
                        </m:r>
                      </m:e>
                      <m:sub>
                        <m:r>
                          <a:rPr lang="en-US" altLang="zh-CN" b="0" i="1" smtClean="0">
                            <a:latin typeface="Cambria Math" panose="02040503050406030204" pitchFamily="18" charset="0"/>
                          </a:rPr>
                          <m:t>𝑙</m:t>
                        </m:r>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1</m:t>
                        </m:r>
                      </m:sub>
                    </m:sSub>
                    <m:r>
                      <a:rPr lang="en-US" i="1">
                        <a:latin typeface="Cambria Math" charset="0"/>
                      </a:rPr>
                      <m:t>,</m:t>
                    </m:r>
                    <m:r>
                      <a:rPr lang="en-US" i="1">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charset="0"/>
                          </a:rPr>
                          <m:t>𝑤</m:t>
                        </m:r>
                      </m:e>
                      <m:sub>
                        <m:r>
                          <a:rPr lang="en-US" altLang="zh-CN" b="0" i="1" smtClean="0">
                            <a:latin typeface="Cambria Math" panose="02040503050406030204" pitchFamily="18" charset="0"/>
                          </a:rPr>
                          <m:t>𝑙</m:t>
                        </m:r>
                      </m:sub>
                    </m:sSub>
                    <m:r>
                      <a:rPr lang="en-US" i="1">
                        <a:latin typeface="Cambria Math" charset="0"/>
                      </a:rPr>
                      <m:t>)</m:t>
                    </m:r>
                  </m:oMath>
                </a14:m>
                <a:endParaRPr lang="en-CN" dirty="0"/>
              </a:p>
              <a:p>
                <a:pPr lvl="1"/>
                <a:r>
                  <a:rPr lang="en-CN" dirty="0"/>
                  <a:t>以上两种定义</a:t>
                </a:r>
                <a:r>
                  <a:rPr lang="en-CN" dirty="0">
                    <a:solidFill>
                      <a:srgbClr val="C00000"/>
                    </a:solidFill>
                  </a:rPr>
                  <a:t>等价</a:t>
                </a:r>
                <a:r>
                  <a:rPr lang="zh-CN" altLang="en-US" dirty="0"/>
                  <a:t>（</a:t>
                </a:r>
                <a:r>
                  <a:rPr lang="en-CN" dirty="0"/>
                  <a:t>链式法则</a:t>
                </a:r>
                <a:r>
                  <a:rPr lang="zh-CN" altLang="en-US" dirty="0"/>
                  <a:t>）</a:t>
                </a:r>
                <a:endParaRPr lang="en-CN" dirty="0"/>
              </a:p>
              <a:p>
                <a:pPr lvl="2"/>
                <a:endParaRPr lang="en-CN" dirty="0"/>
              </a:p>
              <a:p>
                <a:pPr lvl="2"/>
                <a:endParaRPr lang="en-CN" dirty="0"/>
              </a:p>
              <a:p>
                <a:pPr lvl="2"/>
                <a:endParaRPr lang="en-CN" dirty="0"/>
              </a:p>
              <a:p>
                <a:r>
                  <a:rPr lang="en-CN" dirty="0"/>
                  <a:t>广泛应用于多种自然语言处理任务</a:t>
                </a:r>
              </a:p>
              <a:p>
                <a:pPr lvl="1"/>
                <a:r>
                  <a:rPr lang="en-CN" dirty="0"/>
                  <a:t>机器翻译</a:t>
                </a:r>
                <a:r>
                  <a:rPr lang="zh-CN" altLang="en-US" dirty="0"/>
                  <a:t>（词排序）</a:t>
                </a:r>
                <a:endParaRPr lang="en-US" altLang="zh-CN" dirty="0"/>
              </a:p>
              <a:p>
                <a:pPr lvl="2"/>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(the cat is small) &gt; </a:t>
                </a:r>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(small the is cat)</a:t>
                </a:r>
              </a:p>
              <a:p>
                <a:pPr lvl="1"/>
                <a:r>
                  <a:rPr lang="zh-CN" altLang="en-US" dirty="0"/>
                  <a:t>语音识别（词选择）</a:t>
                </a:r>
                <a:endParaRPr lang="en-CN" dirty="0"/>
              </a:p>
              <a:p>
                <a:pPr lvl="2"/>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(there are </a:t>
                </a:r>
                <a:r>
                  <a:rPr lang="en-US" b="1" dirty="0">
                    <a:solidFill>
                      <a:srgbClr val="C00000"/>
                    </a:solidFill>
                    <a:latin typeface="Times New Roman" panose="02020603050405020304" pitchFamily="18" charset="0"/>
                    <a:cs typeface="Times New Roman" panose="02020603050405020304" pitchFamily="18" charset="0"/>
                  </a:rPr>
                  <a:t>four</a:t>
                </a:r>
                <a:r>
                  <a:rPr lang="en-US" dirty="0">
                    <a:latin typeface="Times New Roman" panose="02020603050405020304" pitchFamily="18" charset="0"/>
                    <a:cs typeface="Times New Roman" panose="02020603050405020304" pitchFamily="18" charset="0"/>
                  </a:rPr>
                  <a:t> cats) &gt; </a:t>
                </a:r>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(there are </a:t>
                </a:r>
                <a:r>
                  <a:rPr lang="en-US" b="1" dirty="0">
                    <a:solidFill>
                      <a:srgbClr val="00B050"/>
                    </a:solidFill>
                    <a:latin typeface="Times New Roman" panose="02020603050405020304" pitchFamily="18" charset="0"/>
                    <a:cs typeface="Times New Roman" panose="02020603050405020304" pitchFamily="18" charset="0"/>
                  </a:rPr>
                  <a:t>for</a:t>
                </a:r>
                <a:r>
                  <a:rPr lang="en-US" dirty="0">
                    <a:latin typeface="Times New Roman" panose="02020603050405020304" pitchFamily="18" charset="0"/>
                    <a:cs typeface="Times New Roman" panose="02020603050405020304" pitchFamily="18" charset="0"/>
                  </a:rPr>
                  <a:t> cats)</a:t>
                </a:r>
              </a:p>
              <a:p>
                <a:pPr lvl="2"/>
                <a:endParaRPr lang="en-US" altLang="zh-CN" dirty="0"/>
              </a:p>
            </p:txBody>
          </p:sp>
        </mc:Choice>
        <mc:Fallback xmlns="">
          <p:sp>
            <p:nvSpPr>
              <p:cNvPr id="5" name="Content Placeholder 4">
                <a:extLst>
                  <a:ext uri="{FF2B5EF4-FFF2-40B4-BE49-F238E27FC236}">
                    <a16:creationId xmlns:a16="http://schemas.microsoft.com/office/drawing/2014/main" id="{F4CBB89E-ED8A-3941-ADAB-9267499E9546}"/>
                  </a:ext>
                </a:extLst>
              </p:cNvPr>
              <p:cNvSpPr>
                <a:spLocks noGrp="1" noRot="1" noChangeAspect="1" noMove="1" noResize="1" noEditPoints="1" noAdjustHandles="1" noChangeArrowheads="1" noChangeShapeType="1" noTextEdit="1"/>
              </p:cNvSpPr>
              <p:nvPr>
                <p:ph sz="quarter" idx="1"/>
              </p:nvPr>
            </p:nvSpPr>
            <p:spPr>
              <a:blipFill>
                <a:blip r:embed="rId2"/>
                <a:stretch>
                  <a:fillRect l="-939" t="-1193"/>
                </a:stretch>
              </a:blipFill>
            </p:spPr>
            <p:txBody>
              <a:bodyPr/>
              <a:lstStyle/>
              <a:p>
                <a:r>
                  <a:rPr lang="en-CN">
                    <a:noFill/>
                  </a:rPr>
                  <a:t> </a:t>
                </a:r>
              </a:p>
            </p:txBody>
          </p:sp>
        </mc:Fallback>
      </mc:AlternateContent>
      <p:pic>
        <p:nvPicPr>
          <p:cNvPr id="8" name="Picture 7">
            <a:extLst>
              <a:ext uri="{FF2B5EF4-FFF2-40B4-BE49-F238E27FC236}">
                <a16:creationId xmlns:a16="http://schemas.microsoft.com/office/drawing/2014/main" id="{1839AEB4-41AD-A948-987A-73597C652414}"/>
              </a:ext>
            </a:extLst>
          </p:cNvPr>
          <p:cNvPicPr>
            <a:picLocks noChangeAspect="1"/>
          </p:cNvPicPr>
          <p:nvPr/>
        </p:nvPicPr>
        <p:blipFill>
          <a:blip r:embed="rId3"/>
          <a:stretch>
            <a:fillRect/>
          </a:stretch>
        </p:blipFill>
        <p:spPr>
          <a:xfrm>
            <a:off x="1753644" y="2818357"/>
            <a:ext cx="7581906" cy="1152394"/>
          </a:xfrm>
          <a:prstGeom prst="rect">
            <a:avLst/>
          </a:prstGeom>
        </p:spPr>
      </p:pic>
    </p:spTree>
    <p:extLst>
      <p:ext uri="{BB962C8B-B14F-4D97-AF65-F5344CB8AC3E}">
        <p14:creationId xmlns:p14="http://schemas.microsoft.com/office/powerpoint/2010/main" val="18671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1EB9A0-67B7-984B-A7EB-1EAFB80AFFEF}"/>
              </a:ext>
            </a:extLst>
          </p:cNvPr>
          <p:cNvSpPr>
            <a:spLocks noGrp="1"/>
          </p:cNvSpPr>
          <p:nvPr>
            <p:ph type="sldNum" sz="quarter" idx="12"/>
          </p:nvPr>
        </p:nvSpPr>
        <p:spPr/>
        <p:txBody>
          <a:bodyPr/>
          <a:lstStyle/>
          <a:p>
            <a:fld id="{85F8B262-510B-45FB-9F68-19347AFD565E}" type="slidenum">
              <a:rPr lang="zh-CN" altLang="en-US" smtClean="0"/>
              <a:pPr/>
              <a:t>15</a:t>
            </a:fld>
            <a:endParaRPr lang="zh-CN" altLang="en-US" dirty="0"/>
          </a:p>
        </p:txBody>
      </p:sp>
      <p:sp>
        <p:nvSpPr>
          <p:cNvPr id="3" name="Footer Placeholder 2">
            <a:extLst>
              <a:ext uri="{FF2B5EF4-FFF2-40B4-BE49-F238E27FC236}">
                <a16:creationId xmlns:a16="http://schemas.microsoft.com/office/drawing/2014/main" id="{51EBFD05-0B36-8847-B4BA-80B5D15D17BE}"/>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396426C0-BB32-D44A-8F99-9AFD0D509A2B}"/>
              </a:ext>
            </a:extLst>
          </p:cNvPr>
          <p:cNvSpPr>
            <a:spLocks noGrp="1"/>
          </p:cNvSpPr>
          <p:nvPr>
            <p:ph type="title"/>
          </p:nvPr>
        </p:nvSpPr>
        <p:spPr/>
        <p:txBody>
          <a:bodyPr/>
          <a:lstStyle/>
          <a:p>
            <a:r>
              <a:rPr lang="en-CN" dirty="0"/>
              <a:t>中文分词</a:t>
            </a:r>
          </a:p>
        </p:txBody>
      </p:sp>
      <p:sp>
        <p:nvSpPr>
          <p:cNvPr id="5" name="Content Placeholder 4">
            <a:extLst>
              <a:ext uri="{FF2B5EF4-FFF2-40B4-BE49-F238E27FC236}">
                <a16:creationId xmlns:a16="http://schemas.microsoft.com/office/drawing/2014/main" id="{DF0CC277-63F1-864D-B78F-879AC2F1E21A}"/>
              </a:ext>
            </a:extLst>
          </p:cNvPr>
          <p:cNvSpPr>
            <a:spLocks noGrp="1"/>
          </p:cNvSpPr>
          <p:nvPr>
            <p:ph sz="quarter" idx="1"/>
          </p:nvPr>
        </p:nvSpPr>
        <p:spPr/>
        <p:txBody>
          <a:bodyPr/>
          <a:lstStyle/>
          <a:p>
            <a:r>
              <a:rPr lang="zh-CN" altLang="en-US" dirty="0"/>
              <a:t>词（</a:t>
            </a:r>
            <a:r>
              <a:rPr lang="en-US" dirty="0"/>
              <a:t>Word）</a:t>
            </a:r>
          </a:p>
          <a:p>
            <a:pPr lvl="1"/>
            <a:r>
              <a:rPr lang="zh-CN" altLang="en-US" dirty="0"/>
              <a:t>最小的能</a:t>
            </a:r>
            <a:r>
              <a:rPr lang="zh-CN" altLang="en-US" dirty="0">
                <a:solidFill>
                  <a:srgbClr val="C00000"/>
                </a:solidFill>
              </a:rPr>
              <a:t>独立使用</a:t>
            </a:r>
            <a:r>
              <a:rPr lang="zh-CN" altLang="en-US" dirty="0"/>
              <a:t>的音义结合体</a:t>
            </a:r>
            <a:endParaRPr lang="en-US" altLang="zh-CN" dirty="0"/>
          </a:p>
          <a:p>
            <a:pPr lvl="1"/>
            <a:r>
              <a:rPr lang="zh-CN" altLang="en-US" dirty="0"/>
              <a:t>以汉语为代表的</a:t>
            </a:r>
            <a:r>
              <a:rPr lang="zh-CN" altLang="en-US" dirty="0">
                <a:solidFill>
                  <a:srgbClr val="C00000"/>
                </a:solidFill>
              </a:rPr>
              <a:t>汉藏语系</a:t>
            </a:r>
            <a:r>
              <a:rPr lang="en-US" dirty="0"/>
              <a:t>，</a:t>
            </a:r>
            <a:r>
              <a:rPr lang="zh-CN" altLang="en-US" dirty="0"/>
              <a:t>以阿拉伯语为代表的</a:t>
            </a:r>
            <a:r>
              <a:rPr lang="zh-CN" altLang="en-US" dirty="0">
                <a:solidFill>
                  <a:srgbClr val="C00000"/>
                </a:solidFill>
              </a:rPr>
              <a:t>闪</a:t>
            </a:r>
            <a:r>
              <a:rPr lang="en-US" altLang="zh-CN" dirty="0">
                <a:solidFill>
                  <a:srgbClr val="C00000"/>
                </a:solidFill>
              </a:rPr>
              <a:t>-</a:t>
            </a:r>
            <a:r>
              <a:rPr lang="zh-CN" altLang="en-US" dirty="0">
                <a:solidFill>
                  <a:srgbClr val="C00000"/>
                </a:solidFill>
              </a:rPr>
              <a:t>含语系</a:t>
            </a:r>
            <a:r>
              <a:rPr lang="zh-CN" altLang="en-US" dirty="0"/>
              <a:t>中不包含明显的词之间的分隔符</a:t>
            </a:r>
            <a:endParaRPr lang="en-US" altLang="zh-CN" dirty="0"/>
          </a:p>
          <a:p>
            <a:r>
              <a:rPr lang="zh-TW" altLang="en-US" dirty="0">
                <a:latin typeface="Microsoft YaHei" charset="-122"/>
                <a:ea typeface="Microsoft YaHei" charset="-122"/>
                <a:cs typeface="Microsoft YaHei" charset="-122"/>
              </a:rPr>
              <a:t>中文分词是将中文字序列切分成一个个单独的词</a:t>
            </a:r>
            <a:endParaRPr lang="en-US" altLang="zh-TW"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分词的歧义</a:t>
            </a:r>
            <a:endParaRPr lang="en-US" altLang="zh-CN" dirty="0">
              <a:latin typeface="Microsoft YaHei" charset="-122"/>
              <a:ea typeface="Microsoft YaHei" charset="-122"/>
              <a:cs typeface="Microsoft YaHei" charset="-122"/>
            </a:endParaRPr>
          </a:p>
          <a:p>
            <a:pPr lvl="1"/>
            <a:r>
              <a:rPr lang="zh-TW" altLang="en-US" dirty="0">
                <a:latin typeface="Microsoft YaHei" charset="-122"/>
                <a:ea typeface="Microsoft YaHei" charset="-122"/>
                <a:cs typeface="Microsoft YaHei" charset="-122"/>
              </a:rPr>
              <a:t>如：</a:t>
            </a:r>
            <a:r>
              <a:rPr lang="zh-TW" altLang="en-US" dirty="0">
                <a:solidFill>
                  <a:srgbClr val="00B050"/>
                </a:solidFill>
                <a:latin typeface="Microsoft YaHei" charset="-122"/>
                <a:ea typeface="Microsoft YaHei" charset="-122"/>
                <a:cs typeface="Microsoft YaHei" charset="-122"/>
              </a:rPr>
              <a:t>严守一把手机关了</a:t>
            </a:r>
          </a:p>
          <a:p>
            <a:pPr lvl="2"/>
            <a:r>
              <a:rPr lang="zh-TW" altLang="en-US" dirty="0">
                <a:solidFill>
                  <a:srgbClr val="FF0000"/>
                </a:solidFill>
                <a:latin typeface="Microsoft YaHei" charset="-122"/>
                <a:ea typeface="Microsoft YaHei" charset="-122"/>
                <a:cs typeface="Microsoft YaHei" charset="-122"/>
              </a:rPr>
              <a:t>严守一</a:t>
            </a:r>
            <a:r>
              <a:rPr lang="en-US" altLang="zh-TW" dirty="0">
                <a:solidFill>
                  <a:srgbClr val="FF0000"/>
                </a:solidFill>
                <a:latin typeface="Microsoft YaHei" charset="-122"/>
                <a:ea typeface="Microsoft YaHei" charset="-122"/>
                <a:cs typeface="Microsoft YaHei" charset="-122"/>
              </a:rPr>
              <a:t>/ </a:t>
            </a:r>
            <a:r>
              <a:rPr lang="zh-TW" altLang="en-US" dirty="0">
                <a:solidFill>
                  <a:srgbClr val="FF0000"/>
                </a:solidFill>
                <a:latin typeface="Microsoft YaHei" charset="-122"/>
                <a:ea typeface="Microsoft YaHei" charset="-122"/>
                <a:cs typeface="Microsoft YaHei" charset="-122"/>
              </a:rPr>
              <a:t>把</a:t>
            </a:r>
            <a:r>
              <a:rPr lang="en-US" altLang="zh-TW" dirty="0">
                <a:solidFill>
                  <a:srgbClr val="FF0000"/>
                </a:solidFill>
                <a:latin typeface="Microsoft YaHei" charset="-122"/>
                <a:ea typeface="Microsoft YaHei" charset="-122"/>
                <a:cs typeface="Microsoft YaHei" charset="-122"/>
              </a:rPr>
              <a:t>/ </a:t>
            </a:r>
            <a:r>
              <a:rPr lang="zh-TW" altLang="en-US" dirty="0">
                <a:solidFill>
                  <a:srgbClr val="FF0000"/>
                </a:solidFill>
                <a:latin typeface="Microsoft YaHei" charset="-122"/>
                <a:ea typeface="Microsoft YaHei" charset="-122"/>
                <a:cs typeface="Microsoft YaHei" charset="-122"/>
              </a:rPr>
              <a:t>手机</a:t>
            </a:r>
            <a:r>
              <a:rPr lang="en-US" altLang="zh-TW" dirty="0">
                <a:solidFill>
                  <a:srgbClr val="FF0000"/>
                </a:solidFill>
                <a:latin typeface="Microsoft YaHei" charset="-122"/>
                <a:ea typeface="Microsoft YaHei" charset="-122"/>
                <a:cs typeface="Microsoft YaHei" charset="-122"/>
              </a:rPr>
              <a:t>/ </a:t>
            </a:r>
            <a:r>
              <a:rPr lang="zh-TW" altLang="en-US" dirty="0">
                <a:solidFill>
                  <a:srgbClr val="FF0000"/>
                </a:solidFill>
                <a:latin typeface="Microsoft YaHei" charset="-122"/>
                <a:ea typeface="Microsoft YaHei" charset="-122"/>
                <a:cs typeface="Microsoft YaHei" charset="-122"/>
              </a:rPr>
              <a:t>关</a:t>
            </a:r>
            <a:r>
              <a:rPr lang="en-US" altLang="zh-TW" dirty="0">
                <a:solidFill>
                  <a:srgbClr val="FF0000"/>
                </a:solidFill>
                <a:latin typeface="Microsoft YaHei" charset="-122"/>
                <a:ea typeface="Microsoft YaHei" charset="-122"/>
                <a:cs typeface="Microsoft YaHei" charset="-122"/>
              </a:rPr>
              <a:t>/ </a:t>
            </a:r>
            <a:r>
              <a:rPr lang="zh-TW" altLang="en-US" dirty="0">
                <a:solidFill>
                  <a:srgbClr val="FF0000"/>
                </a:solidFill>
                <a:latin typeface="Microsoft YaHei" charset="-122"/>
                <a:ea typeface="Microsoft YaHei" charset="-122"/>
                <a:cs typeface="Microsoft YaHei" charset="-122"/>
              </a:rPr>
              <a:t>了</a:t>
            </a:r>
            <a:endParaRPr lang="zh-CN" altLang="en-US" dirty="0">
              <a:solidFill>
                <a:srgbClr val="FF0000"/>
              </a:solidFill>
              <a:latin typeface="Microsoft YaHei" charset="-122"/>
              <a:ea typeface="Microsoft YaHei" charset="-122"/>
              <a:cs typeface="Microsoft YaHei" charset="-122"/>
            </a:endParaRPr>
          </a:p>
          <a:p>
            <a:pPr lvl="2"/>
            <a:r>
              <a:rPr lang="zh-TW" altLang="en-US" dirty="0">
                <a:latin typeface="Microsoft YaHei" charset="-122"/>
                <a:ea typeface="Microsoft YaHei" charset="-122"/>
                <a:cs typeface="Microsoft YaHei" charset="-122"/>
              </a:rPr>
              <a:t>严守</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一把手</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机关</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了</a:t>
            </a:r>
            <a:endParaRPr lang="en-US" altLang="zh-TW" dirty="0">
              <a:latin typeface="Microsoft YaHei" charset="-122"/>
              <a:ea typeface="Microsoft YaHei" charset="-122"/>
              <a:cs typeface="Microsoft YaHei" charset="-122"/>
            </a:endParaRPr>
          </a:p>
          <a:p>
            <a:pPr lvl="2"/>
            <a:r>
              <a:rPr lang="zh-TW" altLang="en-US" dirty="0">
                <a:latin typeface="Microsoft YaHei" charset="-122"/>
                <a:ea typeface="Microsoft YaHei" charset="-122"/>
                <a:cs typeface="Microsoft YaHei" charset="-122"/>
              </a:rPr>
              <a:t>严守</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一把</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手机</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关</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了</a:t>
            </a:r>
          </a:p>
          <a:p>
            <a:pPr lvl="2"/>
            <a:r>
              <a:rPr lang="zh-TW" altLang="en-US" dirty="0">
                <a:latin typeface="Microsoft YaHei" charset="-122"/>
                <a:ea typeface="Microsoft YaHei" charset="-122"/>
                <a:cs typeface="Microsoft YaHei" charset="-122"/>
              </a:rPr>
              <a:t>严守一</a:t>
            </a:r>
            <a:r>
              <a:rPr lang="en-US" altLang="zh-TW"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把手</a:t>
            </a:r>
            <a:r>
              <a:rPr lang="en-US" altLang="zh-TW"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机关</a:t>
            </a:r>
            <a:r>
              <a:rPr lang="en-US" altLang="zh-TW" dirty="0">
                <a:latin typeface="Microsoft YaHei" charset="-122"/>
                <a:ea typeface="Microsoft YaHei" charset="-122"/>
                <a:cs typeface="Microsoft YaHei" charset="-122"/>
              </a:rPr>
              <a:t>/ </a:t>
            </a:r>
            <a:r>
              <a:rPr lang="zh-TW" altLang="en-US" dirty="0">
                <a:latin typeface="Microsoft YaHei" charset="-122"/>
                <a:ea typeface="Microsoft YaHei" charset="-122"/>
                <a:cs typeface="Microsoft YaHei" charset="-122"/>
              </a:rPr>
              <a:t>了</a:t>
            </a:r>
          </a:p>
          <a:p>
            <a:pPr lvl="2"/>
            <a:r>
              <a:rPr lang="en-US" altLang="zh-CN" dirty="0">
                <a:latin typeface="Microsoft YaHei" charset="-122"/>
                <a:ea typeface="Microsoft YaHei" charset="-122"/>
                <a:cs typeface="Microsoft YaHei" charset="-122"/>
              </a:rPr>
              <a:t>……</a:t>
            </a:r>
            <a:endParaRPr lang="zh-TW" altLang="en-US" dirty="0">
              <a:latin typeface="Microsoft YaHei" charset="-122"/>
              <a:ea typeface="Microsoft YaHei" charset="-122"/>
              <a:cs typeface="Microsoft YaHei" charset="-122"/>
            </a:endParaRPr>
          </a:p>
          <a:p>
            <a:endParaRPr lang="en-CN" dirty="0"/>
          </a:p>
        </p:txBody>
      </p:sp>
    </p:spTree>
    <p:extLst>
      <p:ext uri="{BB962C8B-B14F-4D97-AF65-F5344CB8AC3E}">
        <p14:creationId xmlns:p14="http://schemas.microsoft.com/office/powerpoint/2010/main" val="404432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1EB9A0-67B7-984B-A7EB-1EAFB80AFFEF}"/>
              </a:ext>
            </a:extLst>
          </p:cNvPr>
          <p:cNvSpPr>
            <a:spLocks noGrp="1"/>
          </p:cNvSpPr>
          <p:nvPr>
            <p:ph type="sldNum" sz="quarter" idx="12"/>
          </p:nvPr>
        </p:nvSpPr>
        <p:spPr/>
        <p:txBody>
          <a:bodyPr/>
          <a:lstStyle/>
          <a:p>
            <a:fld id="{85F8B262-510B-45FB-9F68-19347AFD565E}" type="slidenum">
              <a:rPr lang="zh-CN" altLang="en-US" smtClean="0"/>
              <a:pPr/>
              <a:t>16</a:t>
            </a:fld>
            <a:endParaRPr lang="zh-CN" altLang="en-US" dirty="0"/>
          </a:p>
        </p:txBody>
      </p:sp>
      <p:sp>
        <p:nvSpPr>
          <p:cNvPr id="3" name="Footer Placeholder 2">
            <a:extLst>
              <a:ext uri="{FF2B5EF4-FFF2-40B4-BE49-F238E27FC236}">
                <a16:creationId xmlns:a16="http://schemas.microsoft.com/office/drawing/2014/main" id="{51EBFD05-0B36-8847-B4BA-80B5D15D17BE}"/>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396426C0-BB32-D44A-8F99-9AFD0D509A2B}"/>
              </a:ext>
            </a:extLst>
          </p:cNvPr>
          <p:cNvSpPr>
            <a:spLocks noGrp="1"/>
          </p:cNvSpPr>
          <p:nvPr>
            <p:ph type="title"/>
          </p:nvPr>
        </p:nvSpPr>
        <p:spPr/>
        <p:txBody>
          <a:bodyPr/>
          <a:lstStyle/>
          <a:p>
            <a:r>
              <a:rPr lang="en-CN" dirty="0"/>
              <a:t>子词切分</a:t>
            </a:r>
            <a:r>
              <a:rPr lang="zh-CN" altLang="en-US" dirty="0"/>
              <a:t>（</a:t>
            </a:r>
            <a:r>
              <a:rPr lang="en-US" altLang="zh-CN" dirty="0" err="1"/>
              <a:t>Subword</a:t>
            </a:r>
            <a:r>
              <a:rPr lang="zh-CN" altLang="en-US" dirty="0"/>
              <a:t>）</a:t>
            </a:r>
            <a:endParaRPr lang="en-CN" dirty="0"/>
          </a:p>
        </p:txBody>
      </p:sp>
      <p:sp>
        <p:nvSpPr>
          <p:cNvPr id="5" name="Content Placeholder 4">
            <a:extLst>
              <a:ext uri="{FF2B5EF4-FFF2-40B4-BE49-F238E27FC236}">
                <a16:creationId xmlns:a16="http://schemas.microsoft.com/office/drawing/2014/main" id="{DF0CC277-63F1-864D-B78F-879AC2F1E21A}"/>
              </a:ext>
            </a:extLst>
          </p:cNvPr>
          <p:cNvSpPr>
            <a:spLocks noGrp="1"/>
          </p:cNvSpPr>
          <p:nvPr>
            <p:ph sz="quarter" idx="1"/>
          </p:nvPr>
        </p:nvSpPr>
        <p:spPr/>
        <p:txBody>
          <a:bodyPr/>
          <a:lstStyle/>
          <a:p>
            <a:r>
              <a:rPr lang="zh-CN" altLang="en-US" dirty="0"/>
              <a:t>以</a:t>
            </a:r>
            <a:r>
              <a:rPr lang="zh-CN" altLang="en-US" dirty="0">
                <a:solidFill>
                  <a:srgbClr val="C00000"/>
                </a:solidFill>
              </a:rPr>
              <a:t>英语</a:t>
            </a:r>
            <a:r>
              <a:rPr lang="zh-CN" altLang="en-US" dirty="0"/>
              <a:t>为代表的印欧语系语言，是否需要进行分词？</a:t>
            </a:r>
            <a:endParaRPr lang="en-US" altLang="zh-CN" dirty="0"/>
          </a:p>
          <a:p>
            <a:r>
              <a:rPr lang="zh-CN" altLang="en-US" dirty="0"/>
              <a:t>这些语言</a:t>
            </a:r>
            <a:r>
              <a:rPr lang="zh-CN" altLang="en-US" dirty="0">
                <a:solidFill>
                  <a:srgbClr val="C00000"/>
                </a:solidFill>
              </a:rPr>
              <a:t>词形变化</a:t>
            </a:r>
            <a:r>
              <a:rPr lang="zh-CN" altLang="en-US" dirty="0"/>
              <a:t>复杂</a:t>
            </a:r>
            <a:endParaRPr lang="en-US" altLang="zh-CN" dirty="0"/>
          </a:p>
          <a:p>
            <a:pPr lvl="1"/>
            <a:r>
              <a:rPr lang="zh-CN" altLang="en-US" dirty="0"/>
              <a:t>如：</a:t>
            </a:r>
            <a:r>
              <a:rPr lang="en-US" i="1" dirty="0"/>
              <a:t>computer</a:t>
            </a:r>
            <a:r>
              <a:rPr lang="zh-CN" altLang="en-US" dirty="0"/>
              <a:t>、</a:t>
            </a:r>
            <a:r>
              <a:rPr lang="en-US" i="1" dirty="0"/>
              <a:t>computers</a:t>
            </a:r>
            <a:r>
              <a:rPr lang="zh-CN" altLang="en-US" dirty="0"/>
              <a:t>、</a:t>
            </a:r>
            <a:r>
              <a:rPr lang="en-US" i="1" dirty="0"/>
              <a:t>computing</a:t>
            </a:r>
            <a:r>
              <a:rPr lang="zh-CN" altLang="en-US" dirty="0"/>
              <a:t>等</a:t>
            </a:r>
            <a:endParaRPr lang="en-US" altLang="zh-CN" dirty="0"/>
          </a:p>
          <a:p>
            <a:r>
              <a:rPr lang="zh-CN" altLang="en-US" dirty="0"/>
              <a:t>仅用</a:t>
            </a:r>
            <a:r>
              <a:rPr lang="zh-CN" altLang="en-US" dirty="0">
                <a:solidFill>
                  <a:srgbClr val="C00000"/>
                </a:solidFill>
              </a:rPr>
              <a:t>空格</a:t>
            </a:r>
            <a:r>
              <a:rPr lang="zh-CN" altLang="en-US" dirty="0"/>
              <a:t>切分的问题</a:t>
            </a:r>
            <a:endParaRPr lang="en-US" altLang="zh-CN" dirty="0"/>
          </a:p>
          <a:p>
            <a:pPr lvl="1"/>
            <a:r>
              <a:rPr lang="zh-CN" altLang="en-US" dirty="0"/>
              <a:t>数据稀疏</a:t>
            </a:r>
            <a:endParaRPr lang="en-US" altLang="zh-CN" dirty="0"/>
          </a:p>
          <a:p>
            <a:pPr lvl="1"/>
            <a:r>
              <a:rPr lang="zh-CN" altLang="en-US" dirty="0"/>
              <a:t>词表过大，降低处理速度</a:t>
            </a:r>
            <a:endParaRPr lang="en-US" altLang="zh-CN" dirty="0"/>
          </a:p>
          <a:p>
            <a:r>
              <a:rPr lang="zh-CN" altLang="en-US" dirty="0"/>
              <a:t>子词切分</a:t>
            </a:r>
            <a:endParaRPr lang="en-US" altLang="zh-CN" dirty="0"/>
          </a:p>
          <a:p>
            <a:pPr lvl="1"/>
            <a:r>
              <a:rPr lang="zh-CN" altLang="en-US" dirty="0"/>
              <a:t>将一个单词切分为若干连续的</a:t>
            </a:r>
            <a:r>
              <a:rPr lang="zh-CN" altLang="en-US" dirty="0">
                <a:solidFill>
                  <a:srgbClr val="C00000"/>
                </a:solidFill>
              </a:rPr>
              <a:t>片段</a:t>
            </a:r>
            <a:r>
              <a:rPr lang="zh-CN" altLang="en-US" dirty="0"/>
              <a:t>（子词）</a:t>
            </a:r>
            <a:endParaRPr lang="en-US" altLang="zh-CN" dirty="0"/>
          </a:p>
          <a:p>
            <a:pPr lvl="1"/>
            <a:r>
              <a:rPr lang="zh-CN" altLang="en-US" dirty="0"/>
              <a:t>方法众多，</a:t>
            </a:r>
            <a:r>
              <a:rPr lang="zh-CN" altLang="en-US" dirty="0">
                <a:solidFill>
                  <a:srgbClr val="C00000"/>
                </a:solidFill>
              </a:rPr>
              <a:t>基本原理相似</a:t>
            </a:r>
            <a:endParaRPr lang="en-US" altLang="zh-CN" dirty="0">
              <a:solidFill>
                <a:srgbClr val="C00000"/>
              </a:solidFill>
            </a:endParaRPr>
          </a:p>
          <a:p>
            <a:pPr lvl="2"/>
            <a:r>
              <a:rPr lang="zh-CN" altLang="en-US" dirty="0"/>
              <a:t>使用尽量长且频次高的子词对单词进行切分</a:t>
            </a:r>
            <a:endParaRPr lang="en-CN" dirty="0"/>
          </a:p>
        </p:txBody>
      </p:sp>
    </p:spTree>
    <p:extLst>
      <p:ext uri="{BB962C8B-B14F-4D97-AF65-F5344CB8AC3E}">
        <p14:creationId xmlns:p14="http://schemas.microsoft.com/office/powerpoint/2010/main" val="100856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1EB9A0-67B7-984B-A7EB-1EAFB80AFFEF}"/>
              </a:ext>
            </a:extLst>
          </p:cNvPr>
          <p:cNvSpPr>
            <a:spLocks noGrp="1"/>
          </p:cNvSpPr>
          <p:nvPr>
            <p:ph type="sldNum" sz="quarter" idx="12"/>
          </p:nvPr>
        </p:nvSpPr>
        <p:spPr/>
        <p:txBody>
          <a:bodyPr/>
          <a:lstStyle/>
          <a:p>
            <a:fld id="{85F8B262-510B-45FB-9F68-19347AFD565E}" type="slidenum">
              <a:rPr lang="zh-CN" altLang="en-US" smtClean="0"/>
              <a:pPr/>
              <a:t>17</a:t>
            </a:fld>
            <a:endParaRPr lang="zh-CN" altLang="en-US" dirty="0"/>
          </a:p>
        </p:txBody>
      </p:sp>
      <p:sp>
        <p:nvSpPr>
          <p:cNvPr id="3" name="Footer Placeholder 2">
            <a:extLst>
              <a:ext uri="{FF2B5EF4-FFF2-40B4-BE49-F238E27FC236}">
                <a16:creationId xmlns:a16="http://schemas.microsoft.com/office/drawing/2014/main" id="{51EBFD05-0B36-8847-B4BA-80B5D15D17BE}"/>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396426C0-BB32-D44A-8F99-9AFD0D509A2B}"/>
              </a:ext>
            </a:extLst>
          </p:cNvPr>
          <p:cNvSpPr>
            <a:spLocks noGrp="1"/>
          </p:cNvSpPr>
          <p:nvPr>
            <p:ph type="title"/>
          </p:nvPr>
        </p:nvSpPr>
        <p:spPr/>
        <p:txBody>
          <a:bodyPr/>
          <a:lstStyle/>
          <a:p>
            <a:r>
              <a:rPr lang="zh-CN" altLang="en-US" dirty="0"/>
              <a:t>字节对编码</a:t>
            </a:r>
            <a:endParaRPr lang="en-CN" dirty="0"/>
          </a:p>
        </p:txBody>
      </p:sp>
      <p:sp>
        <p:nvSpPr>
          <p:cNvPr id="5" name="Content Placeholder 4">
            <a:extLst>
              <a:ext uri="{FF2B5EF4-FFF2-40B4-BE49-F238E27FC236}">
                <a16:creationId xmlns:a16="http://schemas.microsoft.com/office/drawing/2014/main" id="{DF0CC277-63F1-864D-B78F-879AC2F1E21A}"/>
              </a:ext>
            </a:extLst>
          </p:cNvPr>
          <p:cNvSpPr>
            <a:spLocks noGrp="1"/>
          </p:cNvSpPr>
          <p:nvPr>
            <p:ph sz="quarter" idx="1"/>
          </p:nvPr>
        </p:nvSpPr>
        <p:spPr/>
        <p:txBody>
          <a:bodyPr/>
          <a:lstStyle/>
          <a:p>
            <a:r>
              <a:rPr lang="zh-CN" altLang="en-US" dirty="0"/>
              <a:t>字节对编码（</a:t>
            </a:r>
            <a:r>
              <a:rPr lang="en-US" altLang="zh-CN" dirty="0"/>
              <a:t>Byte Pair Encoding</a:t>
            </a:r>
            <a:r>
              <a:rPr lang="zh-CN" altLang="en-US" dirty="0"/>
              <a:t>，</a:t>
            </a:r>
            <a:r>
              <a:rPr lang="en-US" altLang="zh-CN" dirty="0"/>
              <a:t>BPE</a:t>
            </a:r>
            <a:r>
              <a:rPr lang="zh-CN" altLang="en-US" dirty="0"/>
              <a:t>）</a:t>
            </a:r>
          </a:p>
        </p:txBody>
      </p:sp>
      <p:pic>
        <p:nvPicPr>
          <p:cNvPr id="6" name="Picture 5">
            <a:extLst>
              <a:ext uri="{FF2B5EF4-FFF2-40B4-BE49-F238E27FC236}">
                <a16:creationId xmlns:a16="http://schemas.microsoft.com/office/drawing/2014/main" id="{9CFECA81-3129-5040-B329-36709B1C5B3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33677"/>
          <a:stretch/>
        </p:blipFill>
        <p:spPr>
          <a:xfrm>
            <a:off x="440467" y="2089866"/>
            <a:ext cx="4413956" cy="3252417"/>
          </a:xfrm>
          <a:prstGeom prst="rect">
            <a:avLst/>
          </a:prstGeom>
          <a:ln>
            <a:noFill/>
          </a:ln>
          <a:effectLst>
            <a:outerShdw blurRad="292100" dist="139700" dir="2700000" algn="tl" rotWithShape="0">
              <a:srgbClr val="333333">
                <a:alpha val="65000"/>
              </a:srgbClr>
            </a:outerShdw>
          </a:effectLst>
        </p:spPr>
      </p:pic>
      <p:grpSp>
        <p:nvGrpSpPr>
          <p:cNvPr id="10" name="Group 9">
            <a:extLst>
              <a:ext uri="{FF2B5EF4-FFF2-40B4-BE49-F238E27FC236}">
                <a16:creationId xmlns:a16="http://schemas.microsoft.com/office/drawing/2014/main" id="{E34CD6DC-A5CC-B54F-AC84-3EB2AC665E44}"/>
              </a:ext>
            </a:extLst>
          </p:cNvPr>
          <p:cNvGrpSpPr/>
          <p:nvPr/>
        </p:nvGrpSpPr>
        <p:grpSpPr>
          <a:xfrm>
            <a:off x="5118865" y="2089866"/>
            <a:ext cx="6777248" cy="3697277"/>
            <a:chOff x="5136282" y="1706882"/>
            <a:chExt cx="6777248" cy="3697277"/>
          </a:xfrm>
        </p:grpSpPr>
        <p:pic>
          <p:nvPicPr>
            <p:cNvPr id="8" name="Picture 7">
              <a:extLst>
                <a:ext uri="{FF2B5EF4-FFF2-40B4-BE49-F238E27FC236}">
                  <a16:creationId xmlns:a16="http://schemas.microsoft.com/office/drawing/2014/main" id="{19121296-F4D0-554C-BA80-1894022DC583}"/>
                </a:ext>
              </a:extLst>
            </p:cNvPr>
            <p:cNvPicPr>
              <a:picLocks noChangeAspect="1"/>
            </p:cNvPicPr>
            <p:nvPr/>
          </p:nvPicPr>
          <p:blipFill>
            <a:blip r:embed="rId3"/>
            <a:stretch>
              <a:fillRect/>
            </a:stretch>
          </p:blipFill>
          <p:spPr>
            <a:xfrm>
              <a:off x="5136282" y="1706882"/>
              <a:ext cx="6777248" cy="306102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7E957EE-8449-794A-8B8B-5DA5C7EABD2C}"/>
                </a:ext>
              </a:extLst>
            </p:cNvPr>
            <p:cNvSpPr txBox="1"/>
            <p:nvPr/>
          </p:nvSpPr>
          <p:spPr>
            <a:xfrm>
              <a:off x="7509243" y="5034827"/>
              <a:ext cx="2031325" cy="369332"/>
            </a:xfrm>
            <a:prstGeom prst="rect">
              <a:avLst/>
            </a:prstGeom>
            <a:noFill/>
          </p:spPr>
          <p:txBody>
            <a:bodyPr wrap="none" rtlCol="0">
              <a:spAutoFit/>
            </a:bodyPr>
            <a:lstStyle/>
            <a:p>
              <a:r>
                <a:rPr lang="en-CN" dirty="0">
                  <a:latin typeface="Microsoft YaHei" panose="020B0503020204020204" pitchFamily="34" charset="-122"/>
                  <a:ea typeface="Microsoft YaHei" panose="020B0503020204020204" pitchFamily="34" charset="-122"/>
                </a:rPr>
                <a:t>子词词表构造示例</a:t>
              </a:r>
            </a:p>
          </p:txBody>
        </p:sp>
      </p:grpSp>
    </p:spTree>
    <p:extLst>
      <p:ext uri="{BB962C8B-B14F-4D97-AF65-F5344CB8AC3E}">
        <p14:creationId xmlns:p14="http://schemas.microsoft.com/office/powerpoint/2010/main" val="79223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1EB9A0-67B7-984B-A7EB-1EAFB80AFFEF}"/>
              </a:ext>
            </a:extLst>
          </p:cNvPr>
          <p:cNvSpPr>
            <a:spLocks noGrp="1"/>
          </p:cNvSpPr>
          <p:nvPr>
            <p:ph type="sldNum" sz="quarter" idx="12"/>
          </p:nvPr>
        </p:nvSpPr>
        <p:spPr/>
        <p:txBody>
          <a:bodyPr/>
          <a:lstStyle/>
          <a:p>
            <a:fld id="{85F8B262-510B-45FB-9F68-19347AFD565E}" type="slidenum">
              <a:rPr lang="zh-CN" altLang="en-US" smtClean="0"/>
              <a:pPr/>
              <a:t>18</a:t>
            </a:fld>
            <a:endParaRPr lang="zh-CN" altLang="en-US" dirty="0"/>
          </a:p>
        </p:txBody>
      </p:sp>
      <p:sp>
        <p:nvSpPr>
          <p:cNvPr id="3" name="Footer Placeholder 2">
            <a:extLst>
              <a:ext uri="{FF2B5EF4-FFF2-40B4-BE49-F238E27FC236}">
                <a16:creationId xmlns:a16="http://schemas.microsoft.com/office/drawing/2014/main" id="{51EBFD05-0B36-8847-B4BA-80B5D15D17BE}"/>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396426C0-BB32-D44A-8F99-9AFD0D509A2B}"/>
              </a:ext>
            </a:extLst>
          </p:cNvPr>
          <p:cNvSpPr>
            <a:spLocks noGrp="1"/>
          </p:cNvSpPr>
          <p:nvPr>
            <p:ph type="title"/>
          </p:nvPr>
        </p:nvSpPr>
        <p:spPr/>
        <p:txBody>
          <a:bodyPr/>
          <a:lstStyle/>
          <a:p>
            <a:r>
              <a:rPr lang="zh-CN" altLang="en-US" dirty="0"/>
              <a:t>字节对编码</a:t>
            </a:r>
            <a:endParaRPr lang="en-CN" dirty="0"/>
          </a:p>
        </p:txBody>
      </p:sp>
      <p:sp>
        <p:nvSpPr>
          <p:cNvPr id="5" name="Content Placeholder 4">
            <a:extLst>
              <a:ext uri="{FF2B5EF4-FFF2-40B4-BE49-F238E27FC236}">
                <a16:creationId xmlns:a16="http://schemas.microsoft.com/office/drawing/2014/main" id="{DF0CC277-63F1-864D-B78F-879AC2F1E21A}"/>
              </a:ext>
            </a:extLst>
          </p:cNvPr>
          <p:cNvSpPr>
            <a:spLocks noGrp="1"/>
          </p:cNvSpPr>
          <p:nvPr>
            <p:ph sz="quarter" idx="1"/>
          </p:nvPr>
        </p:nvSpPr>
        <p:spPr/>
        <p:txBody>
          <a:bodyPr/>
          <a:lstStyle/>
          <a:p>
            <a:r>
              <a:rPr lang="en-US" altLang="zh-CN" dirty="0"/>
              <a:t>BPE</a:t>
            </a:r>
            <a:r>
              <a:rPr lang="zh-CN" altLang="en-US" dirty="0"/>
              <a:t>子词切分算法</a:t>
            </a:r>
            <a:endParaRPr lang="en-US" altLang="zh-CN" dirty="0"/>
          </a:p>
          <a:p>
            <a:pPr marL="914400" lvl="1" indent="-457200">
              <a:buFont typeface="+mj-lt"/>
              <a:buAutoNum type="arabicPeriod"/>
            </a:pPr>
            <a:r>
              <a:rPr lang="zh-CN" altLang="en-US" dirty="0"/>
              <a:t>将</a:t>
            </a:r>
            <a:r>
              <a:rPr lang="zh-CN" altLang="en-US" dirty="0">
                <a:solidFill>
                  <a:srgbClr val="C00000"/>
                </a:solidFill>
              </a:rPr>
              <a:t>子词词表</a:t>
            </a:r>
            <a:r>
              <a:rPr lang="zh-CN" altLang="en-US" dirty="0"/>
              <a:t>按照子词的长度由大到小进行排序</a:t>
            </a:r>
            <a:endParaRPr lang="en-US" altLang="zh-CN" dirty="0"/>
          </a:p>
          <a:p>
            <a:pPr marL="914400" lvl="1" indent="-457200">
              <a:buFont typeface="+mj-lt"/>
              <a:buAutoNum type="arabicPeriod"/>
            </a:pPr>
            <a:r>
              <a:rPr lang="zh-CN" altLang="en-US" dirty="0"/>
              <a:t>从前向后</a:t>
            </a:r>
            <a:r>
              <a:rPr lang="zh-CN" altLang="en-US" dirty="0">
                <a:solidFill>
                  <a:srgbClr val="C00000"/>
                </a:solidFill>
              </a:rPr>
              <a:t>遍历</a:t>
            </a:r>
            <a:r>
              <a:rPr lang="zh-CN" altLang="en-US" dirty="0"/>
              <a:t>子词词表，依次判断一个子词是否为单词的子串</a:t>
            </a:r>
            <a:endParaRPr lang="en-US" altLang="zh-CN" dirty="0"/>
          </a:p>
          <a:p>
            <a:pPr marL="914400" lvl="1" indent="-457200">
              <a:buFont typeface="+mj-lt"/>
              <a:buAutoNum type="arabicPeriod"/>
            </a:pPr>
            <a:r>
              <a:rPr lang="zh-CN" altLang="en-US" dirty="0"/>
              <a:t>如果是则将该单词进行</a:t>
            </a:r>
            <a:r>
              <a:rPr lang="zh-CN" altLang="en-US" dirty="0">
                <a:solidFill>
                  <a:srgbClr val="C00000"/>
                </a:solidFill>
              </a:rPr>
              <a:t>切分</a:t>
            </a:r>
            <a:r>
              <a:rPr lang="zh-CN" altLang="en-US" dirty="0"/>
              <a:t>，然后继续向后遍历子词词表</a:t>
            </a:r>
            <a:endParaRPr lang="en-US" altLang="zh-CN" dirty="0"/>
          </a:p>
          <a:p>
            <a:pPr marL="914400" lvl="1" indent="-457200">
              <a:buFont typeface="+mj-lt"/>
              <a:buAutoNum type="arabicPeriod"/>
            </a:pPr>
            <a:r>
              <a:rPr lang="zh-CN" altLang="en-US" dirty="0"/>
              <a:t>如果子词词表全部遍历结束，单词中仍然有子串没有被切分，那么这些子串一定为</a:t>
            </a:r>
            <a:r>
              <a:rPr lang="zh-CN" altLang="en-US" dirty="0">
                <a:solidFill>
                  <a:srgbClr val="C00000"/>
                </a:solidFill>
              </a:rPr>
              <a:t>低频串</a:t>
            </a:r>
            <a:r>
              <a:rPr lang="zh-CN" altLang="en-US" dirty="0"/>
              <a:t>，则使用统一的标记，如</a:t>
            </a:r>
            <a:r>
              <a:rPr lang="en-US" dirty="0"/>
              <a:t>'&lt;UNK&gt;'</a:t>
            </a:r>
            <a:r>
              <a:rPr lang="zh-CN" altLang="en-US" dirty="0"/>
              <a:t>进行替换</a:t>
            </a:r>
          </a:p>
          <a:p>
            <a:r>
              <a:rPr lang="zh-CN" altLang="en-US" dirty="0"/>
              <a:t>更多子词切分算法</a:t>
            </a:r>
            <a:endParaRPr lang="en-US" altLang="zh-CN" dirty="0"/>
          </a:p>
          <a:p>
            <a:pPr lvl="1"/>
            <a:r>
              <a:rPr lang="en-US" altLang="zh-CN" dirty="0" err="1"/>
              <a:t>WordPiece</a:t>
            </a:r>
            <a:endParaRPr lang="en-US" altLang="zh-CN" dirty="0"/>
          </a:p>
          <a:p>
            <a:pPr lvl="1"/>
            <a:r>
              <a:rPr lang="en-US" altLang="zh-CN" dirty="0"/>
              <a:t>Unigram Language Model</a:t>
            </a:r>
            <a:r>
              <a:rPr lang="zh-CN" altLang="en-US" dirty="0"/>
              <a:t>（</a:t>
            </a:r>
            <a:r>
              <a:rPr lang="en-US" altLang="zh-CN" dirty="0"/>
              <a:t>ULM</a:t>
            </a:r>
            <a:r>
              <a:rPr lang="zh-CN" altLang="en-US" dirty="0"/>
              <a:t>）</a:t>
            </a:r>
            <a:endParaRPr lang="en-US" altLang="zh-CN" dirty="0"/>
          </a:p>
          <a:p>
            <a:pPr lvl="1"/>
            <a:r>
              <a:rPr lang="en-US" altLang="zh-CN" dirty="0" err="1"/>
              <a:t>SentencePiece</a:t>
            </a:r>
            <a:endParaRPr lang="en-US" altLang="zh-CN" dirty="0"/>
          </a:p>
          <a:p>
            <a:pPr lvl="2"/>
            <a:r>
              <a:rPr lang="en-US" altLang="zh-CN" dirty="0">
                <a:hlinkClick r:id="rId2"/>
              </a:rPr>
              <a:t>https://github.com/google/sentencepiece</a:t>
            </a:r>
            <a:r>
              <a:rPr lang="zh-CN" altLang="en-US" dirty="0"/>
              <a:t> </a:t>
            </a:r>
          </a:p>
        </p:txBody>
      </p:sp>
    </p:spTree>
    <p:extLst>
      <p:ext uri="{BB962C8B-B14F-4D97-AF65-F5344CB8AC3E}">
        <p14:creationId xmlns:p14="http://schemas.microsoft.com/office/powerpoint/2010/main" val="88827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72CEC1D-69EB-C641-95D9-18ED192C26C0}" type="slidenum">
              <a:rPr lang="en-US" smtClean="0"/>
              <a:pPr/>
              <a:t>19</a:t>
            </a:fld>
            <a:endParaRPr lang="en-US"/>
          </a:p>
        </p:txBody>
      </p:sp>
      <p:sp>
        <p:nvSpPr>
          <p:cNvPr id="2" name="标题 1"/>
          <p:cNvSpPr>
            <a:spLocks noGrp="1"/>
          </p:cNvSpPr>
          <p:nvPr>
            <p:ph type="title"/>
          </p:nvPr>
        </p:nvSpPr>
        <p:spPr/>
        <p:txBody>
          <a:bodyPr>
            <a:noAutofit/>
          </a:bodyPr>
          <a:lstStyle/>
          <a:p>
            <a:r>
              <a:rPr lang="zh-Hans" altLang="en-US" dirty="0">
                <a:latin typeface="Microsoft YaHei" charset="-122"/>
                <a:ea typeface="Microsoft YaHei" charset="-122"/>
                <a:cs typeface="Microsoft YaHei" charset="-122"/>
              </a:rPr>
              <a:t>句法分析</a:t>
            </a:r>
            <a:endParaRPr lang="zh-CN" altLang="en-US" dirty="0">
              <a:latin typeface="Microsoft YaHei" charset="-122"/>
              <a:ea typeface="Microsoft YaHei" charset="-122"/>
              <a:cs typeface="Microsoft YaHei" charset="-122"/>
            </a:endParaRPr>
          </a:p>
        </p:txBody>
      </p:sp>
      <p:sp>
        <p:nvSpPr>
          <p:cNvPr id="3" name="Content Placeholder 2">
            <a:extLst>
              <a:ext uri="{FF2B5EF4-FFF2-40B4-BE49-F238E27FC236}">
                <a16:creationId xmlns:a16="http://schemas.microsoft.com/office/drawing/2014/main" id="{13C300F3-0327-ED44-AA1C-71473CFB9B76}"/>
              </a:ext>
            </a:extLst>
          </p:cNvPr>
          <p:cNvSpPr>
            <a:spLocks noGrp="1"/>
          </p:cNvSpPr>
          <p:nvPr>
            <p:ph sz="quarter" idx="1"/>
          </p:nvPr>
        </p:nvSpPr>
        <p:spPr/>
        <p:txBody>
          <a:bodyPr/>
          <a:lstStyle/>
          <a:p>
            <a:r>
              <a:rPr lang="zh-CN" altLang="en-US" dirty="0"/>
              <a:t>分析句子的</a:t>
            </a:r>
            <a:r>
              <a:rPr lang="zh-CN" altLang="en-US" dirty="0">
                <a:solidFill>
                  <a:srgbClr val="C00000"/>
                </a:solidFill>
              </a:rPr>
              <a:t>句法成分</a:t>
            </a:r>
            <a:r>
              <a:rPr lang="zh-CN" altLang="en-US" dirty="0"/>
              <a:t>，如主谓宾定状补等</a:t>
            </a:r>
            <a:endParaRPr lang="en-US" altLang="zh-CN" dirty="0"/>
          </a:p>
          <a:p>
            <a:r>
              <a:rPr lang="zh-CN" altLang="en-US" dirty="0"/>
              <a:t>将词序列表示的句子转换成</a:t>
            </a:r>
            <a:r>
              <a:rPr lang="zh-CN" altLang="en-US" dirty="0">
                <a:solidFill>
                  <a:srgbClr val="C00000"/>
                </a:solidFill>
              </a:rPr>
              <a:t>树状结构</a:t>
            </a:r>
          </a:p>
          <a:p>
            <a:endParaRPr lang="en-CN" dirty="0"/>
          </a:p>
        </p:txBody>
      </p:sp>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82938" y="2738603"/>
            <a:ext cx="5388280" cy="2803253"/>
          </a:xfrm>
          <a:prstGeom prst="rect">
            <a:avLst/>
          </a:prstGeom>
        </p:spPr>
      </p:pic>
      <p:cxnSp>
        <p:nvCxnSpPr>
          <p:cNvPr id="17" name="Straight Connector 16"/>
          <p:cNvCxnSpPr/>
          <p:nvPr/>
        </p:nvCxnSpPr>
        <p:spPr bwMode="auto">
          <a:xfrm>
            <a:off x="2205078" y="3705511"/>
            <a:ext cx="2336800" cy="12701"/>
          </a:xfrm>
          <a:prstGeom prst="line">
            <a:avLst/>
          </a:prstGeom>
          <a:ln w="19050">
            <a:solidFill>
              <a:srgbClr val="C00000"/>
            </a:solidFill>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bwMode="auto">
          <a:xfrm>
            <a:off x="2205077" y="3972210"/>
            <a:ext cx="2120900" cy="0"/>
          </a:xfrm>
          <a:prstGeom prst="line">
            <a:avLst/>
          </a:prstGeom>
          <a:ln w="19050">
            <a:solidFill>
              <a:srgbClr val="C00000"/>
            </a:solidFill>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6"/>
          </a:lnRef>
          <a:fillRef idx="0">
            <a:schemeClr val="accent6"/>
          </a:fillRef>
          <a:effectRef idx="1">
            <a:schemeClr val="accent6"/>
          </a:effectRef>
          <a:fontRef idx="minor">
            <a:schemeClr val="tx1"/>
          </a:fontRef>
        </p:style>
      </p:cxnSp>
      <p:sp>
        <p:nvSpPr>
          <p:cNvPr id="7" name="Freeform 6"/>
          <p:cNvSpPr/>
          <p:nvPr/>
        </p:nvSpPr>
        <p:spPr>
          <a:xfrm>
            <a:off x="1943373" y="3217521"/>
            <a:ext cx="611299" cy="238840"/>
          </a:xfrm>
          <a:custGeom>
            <a:avLst/>
            <a:gdLst>
              <a:gd name="connsiteX0" fmla="*/ 13458 w 611299"/>
              <a:gd name="connsiteY0" fmla="*/ 40057 h 238840"/>
              <a:gd name="connsiteX1" fmla="*/ 205 w 611299"/>
              <a:gd name="connsiteY1" fmla="*/ 93066 h 238840"/>
              <a:gd name="connsiteX2" fmla="*/ 26710 w 611299"/>
              <a:gd name="connsiteY2" fmla="*/ 172579 h 238840"/>
              <a:gd name="connsiteX3" fmla="*/ 66466 w 611299"/>
              <a:gd name="connsiteY3" fmla="*/ 238840 h 238840"/>
              <a:gd name="connsiteX4" fmla="*/ 119475 w 611299"/>
              <a:gd name="connsiteY4" fmla="*/ 225587 h 238840"/>
              <a:gd name="connsiteX5" fmla="*/ 119475 w 611299"/>
              <a:gd name="connsiteY5" fmla="*/ 53309 h 238840"/>
              <a:gd name="connsiteX6" fmla="*/ 79718 w 611299"/>
              <a:gd name="connsiteY6" fmla="*/ 26805 h 238840"/>
              <a:gd name="connsiteX7" fmla="*/ 106223 w 611299"/>
              <a:gd name="connsiteY7" fmla="*/ 300 h 238840"/>
              <a:gd name="connsiteX8" fmla="*/ 212240 w 611299"/>
              <a:gd name="connsiteY8" fmla="*/ 79814 h 238840"/>
              <a:gd name="connsiteX9" fmla="*/ 238744 w 611299"/>
              <a:gd name="connsiteY9" fmla="*/ 119570 h 238840"/>
              <a:gd name="connsiteX10" fmla="*/ 265249 w 611299"/>
              <a:gd name="connsiteY10" fmla="*/ 199083 h 238840"/>
              <a:gd name="connsiteX11" fmla="*/ 318258 w 611299"/>
              <a:gd name="connsiteY11" fmla="*/ 79814 h 238840"/>
              <a:gd name="connsiteX12" fmla="*/ 331510 w 611299"/>
              <a:gd name="connsiteY12" fmla="*/ 40057 h 238840"/>
              <a:gd name="connsiteX13" fmla="*/ 371266 w 611299"/>
              <a:gd name="connsiteY13" fmla="*/ 26805 h 238840"/>
              <a:gd name="connsiteX14" fmla="*/ 424275 w 611299"/>
              <a:gd name="connsiteY14" fmla="*/ 79814 h 238840"/>
              <a:gd name="connsiteX15" fmla="*/ 450779 w 611299"/>
              <a:gd name="connsiteY15" fmla="*/ 212335 h 238840"/>
              <a:gd name="connsiteX16" fmla="*/ 517040 w 611299"/>
              <a:gd name="connsiteY16" fmla="*/ 159327 h 238840"/>
              <a:gd name="connsiteX17" fmla="*/ 543544 w 611299"/>
              <a:gd name="connsiteY17" fmla="*/ 79814 h 238840"/>
              <a:gd name="connsiteX18" fmla="*/ 530292 w 611299"/>
              <a:gd name="connsiteY18" fmla="*/ 40057 h 238840"/>
              <a:gd name="connsiteX19" fmla="*/ 596553 w 611299"/>
              <a:gd name="connsiteY19" fmla="*/ 79814 h 238840"/>
              <a:gd name="connsiteX20" fmla="*/ 609805 w 611299"/>
              <a:gd name="connsiteY20" fmla="*/ 119570 h 238840"/>
              <a:gd name="connsiteX21" fmla="*/ 570049 w 611299"/>
              <a:gd name="connsiteY21" fmla="*/ 132822 h 238840"/>
              <a:gd name="connsiteX22" fmla="*/ 411023 w 611299"/>
              <a:gd name="connsiteY22" fmla="*/ 119570 h 238840"/>
              <a:gd name="connsiteX23" fmla="*/ 145979 w 611299"/>
              <a:gd name="connsiteY23" fmla="*/ 119570 h 238840"/>
              <a:gd name="connsiteX24" fmla="*/ 106223 w 611299"/>
              <a:gd name="connsiteY24" fmla="*/ 132822 h 238840"/>
              <a:gd name="connsiteX25" fmla="*/ 26710 w 611299"/>
              <a:gd name="connsiteY25" fmla="*/ 146074 h 238840"/>
              <a:gd name="connsiteX26" fmla="*/ 39962 w 611299"/>
              <a:gd name="connsiteY26" fmla="*/ 199083 h 238840"/>
              <a:gd name="connsiteX27" fmla="*/ 543544 w 611299"/>
              <a:gd name="connsiteY27" fmla="*/ 172579 h 238840"/>
              <a:gd name="connsiteX28" fmla="*/ 556797 w 611299"/>
              <a:gd name="connsiteY28" fmla="*/ 132822 h 238840"/>
              <a:gd name="connsiteX29" fmla="*/ 583301 w 611299"/>
              <a:gd name="connsiteY29" fmla="*/ 93066 h 238840"/>
              <a:gd name="connsiteX30" fmla="*/ 450779 w 611299"/>
              <a:gd name="connsiteY30" fmla="*/ 53309 h 238840"/>
              <a:gd name="connsiteX31" fmla="*/ 212240 w 611299"/>
              <a:gd name="connsiteY31" fmla="*/ 66561 h 238840"/>
              <a:gd name="connsiteX32" fmla="*/ 106223 w 611299"/>
              <a:gd name="connsiteY32" fmla="*/ 93066 h 238840"/>
              <a:gd name="connsiteX33" fmla="*/ 53214 w 611299"/>
              <a:gd name="connsiteY33" fmla="*/ 106318 h 238840"/>
              <a:gd name="connsiteX34" fmla="*/ 13458 w 611299"/>
              <a:gd name="connsiteY34" fmla="*/ 106318 h 23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11299" h="238840">
                <a:moveTo>
                  <a:pt x="13458" y="40057"/>
                </a:moveTo>
                <a:cubicBezTo>
                  <a:pt x="9040" y="57727"/>
                  <a:pt x="-1607" y="74943"/>
                  <a:pt x="205" y="93066"/>
                </a:cubicBezTo>
                <a:cubicBezTo>
                  <a:pt x="2985" y="120865"/>
                  <a:pt x="17875" y="146075"/>
                  <a:pt x="26710" y="172579"/>
                </a:cubicBezTo>
                <a:cubicBezTo>
                  <a:pt x="43913" y="224189"/>
                  <a:pt x="30084" y="202457"/>
                  <a:pt x="66466" y="238840"/>
                </a:cubicBezTo>
                <a:cubicBezTo>
                  <a:pt x="84136" y="234422"/>
                  <a:pt x="108889" y="240408"/>
                  <a:pt x="119475" y="225587"/>
                </a:cubicBezTo>
                <a:cubicBezTo>
                  <a:pt x="141945" y="194128"/>
                  <a:pt x="131780" y="80995"/>
                  <a:pt x="119475" y="53309"/>
                </a:cubicBezTo>
                <a:cubicBezTo>
                  <a:pt x="113006" y="38755"/>
                  <a:pt x="92970" y="35640"/>
                  <a:pt x="79718" y="26805"/>
                </a:cubicBezTo>
                <a:cubicBezTo>
                  <a:pt x="88553" y="17970"/>
                  <a:pt x="94101" y="-2730"/>
                  <a:pt x="106223" y="300"/>
                </a:cubicBezTo>
                <a:cubicBezTo>
                  <a:pt x="127424" y="5600"/>
                  <a:pt x="190162" y="52216"/>
                  <a:pt x="212240" y="79814"/>
                </a:cubicBezTo>
                <a:cubicBezTo>
                  <a:pt x="222189" y="92251"/>
                  <a:pt x="232275" y="105016"/>
                  <a:pt x="238744" y="119570"/>
                </a:cubicBezTo>
                <a:cubicBezTo>
                  <a:pt x="250091" y="145100"/>
                  <a:pt x="265249" y="199083"/>
                  <a:pt x="265249" y="199083"/>
                </a:cubicBezTo>
                <a:cubicBezTo>
                  <a:pt x="307250" y="136082"/>
                  <a:pt x="286717" y="174435"/>
                  <a:pt x="318258" y="79814"/>
                </a:cubicBezTo>
                <a:cubicBezTo>
                  <a:pt x="322675" y="66562"/>
                  <a:pt x="318258" y="44474"/>
                  <a:pt x="331510" y="40057"/>
                </a:cubicBezTo>
                <a:lnTo>
                  <a:pt x="371266" y="26805"/>
                </a:lnTo>
                <a:cubicBezTo>
                  <a:pt x="388936" y="44475"/>
                  <a:pt x="420167" y="55165"/>
                  <a:pt x="424275" y="79814"/>
                </a:cubicBezTo>
                <a:cubicBezTo>
                  <a:pt x="440521" y="177292"/>
                  <a:pt x="431010" y="133259"/>
                  <a:pt x="450779" y="212335"/>
                </a:cubicBezTo>
                <a:cubicBezTo>
                  <a:pt x="493890" y="197965"/>
                  <a:pt x="496191" y="206238"/>
                  <a:pt x="517040" y="159327"/>
                </a:cubicBezTo>
                <a:cubicBezTo>
                  <a:pt x="528387" y="133797"/>
                  <a:pt x="543544" y="79814"/>
                  <a:pt x="543544" y="79814"/>
                </a:cubicBezTo>
                <a:cubicBezTo>
                  <a:pt x="539127" y="66562"/>
                  <a:pt x="520414" y="49935"/>
                  <a:pt x="530292" y="40057"/>
                </a:cubicBezTo>
                <a:cubicBezTo>
                  <a:pt x="547496" y="22853"/>
                  <a:pt x="590945" y="74206"/>
                  <a:pt x="596553" y="79814"/>
                </a:cubicBezTo>
                <a:cubicBezTo>
                  <a:pt x="600970" y="93066"/>
                  <a:pt x="616052" y="107076"/>
                  <a:pt x="609805" y="119570"/>
                </a:cubicBezTo>
                <a:cubicBezTo>
                  <a:pt x="603558" y="132064"/>
                  <a:pt x="584018" y="132822"/>
                  <a:pt x="570049" y="132822"/>
                </a:cubicBezTo>
                <a:cubicBezTo>
                  <a:pt x="516857" y="132822"/>
                  <a:pt x="464032" y="123987"/>
                  <a:pt x="411023" y="119570"/>
                </a:cubicBezTo>
                <a:cubicBezTo>
                  <a:pt x="290364" y="95439"/>
                  <a:pt x="335628" y="98498"/>
                  <a:pt x="145979" y="119570"/>
                </a:cubicBezTo>
                <a:cubicBezTo>
                  <a:pt x="132096" y="121113"/>
                  <a:pt x="119859" y="129792"/>
                  <a:pt x="106223" y="132822"/>
                </a:cubicBezTo>
                <a:cubicBezTo>
                  <a:pt x="79993" y="138651"/>
                  <a:pt x="53214" y="141657"/>
                  <a:pt x="26710" y="146074"/>
                </a:cubicBezTo>
                <a:cubicBezTo>
                  <a:pt x="31127" y="163744"/>
                  <a:pt x="21819" y="197482"/>
                  <a:pt x="39962" y="199083"/>
                </a:cubicBezTo>
                <a:cubicBezTo>
                  <a:pt x="310687" y="222971"/>
                  <a:pt x="363482" y="208591"/>
                  <a:pt x="543544" y="172579"/>
                </a:cubicBezTo>
                <a:cubicBezTo>
                  <a:pt x="547962" y="159327"/>
                  <a:pt x="550550" y="145316"/>
                  <a:pt x="556797" y="132822"/>
                </a:cubicBezTo>
                <a:cubicBezTo>
                  <a:pt x="563920" y="118577"/>
                  <a:pt x="593250" y="105503"/>
                  <a:pt x="583301" y="93066"/>
                </a:cubicBezTo>
                <a:cubicBezTo>
                  <a:pt x="575234" y="82982"/>
                  <a:pt x="473051" y="58877"/>
                  <a:pt x="450779" y="53309"/>
                </a:cubicBezTo>
                <a:cubicBezTo>
                  <a:pt x="371266" y="57726"/>
                  <a:pt x="291351" y="57433"/>
                  <a:pt x="212240" y="66561"/>
                </a:cubicBezTo>
                <a:cubicBezTo>
                  <a:pt x="176053" y="70736"/>
                  <a:pt x="141562" y="84231"/>
                  <a:pt x="106223" y="93066"/>
                </a:cubicBezTo>
                <a:cubicBezTo>
                  <a:pt x="88553" y="97483"/>
                  <a:pt x="71427" y="106318"/>
                  <a:pt x="53214" y="106318"/>
                </a:cubicBezTo>
                <a:lnTo>
                  <a:pt x="13458" y="106318"/>
                </a:lnTo>
              </a:path>
            </a:pathLst>
          </a:custGeom>
          <a:noFill/>
          <a:ln w="508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53526" y="2373361"/>
            <a:ext cx="5303194" cy="1466442"/>
          </a:xfrm>
          <a:prstGeom prst="rect">
            <a:avLst/>
          </a:prstGeom>
        </p:spPr>
      </p:pic>
      <p:sp>
        <p:nvSpPr>
          <p:cNvPr id="10" name="Oval 9"/>
          <p:cNvSpPr/>
          <p:nvPr/>
        </p:nvSpPr>
        <p:spPr bwMode="auto">
          <a:xfrm>
            <a:off x="9647855" y="3143808"/>
            <a:ext cx="778092" cy="797461"/>
          </a:xfrm>
          <a:prstGeom prst="ellipse">
            <a:avLst/>
          </a:prstGeom>
          <a:noFill/>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82296" tIns="41148" rIns="82296" bIns="41148" numCol="1" spcCol="0" rtlCol="0" fromWordArt="0" anchor="t" anchorCtr="0" forceAA="0" compatLnSpc="1">
            <a:prstTxWarp prst="textNoShape">
              <a:avLst/>
            </a:prstTxWarp>
            <a:noAutofit/>
          </a:bodyPr>
          <a:lstStyle/>
          <a:p>
            <a:pPr defTabSz="822960" fontAlgn="base">
              <a:spcBef>
                <a:spcPct val="0"/>
              </a:spcBef>
              <a:spcAft>
                <a:spcPct val="0"/>
              </a:spcAft>
            </a:pPr>
            <a:endParaRPr lang="en-US" sz="1620">
              <a:solidFill>
                <a:schemeClr val="tx1"/>
              </a:solidFill>
              <a:latin typeface="Arial" charset="0"/>
              <a:ea typeface="宋体" charset="0"/>
              <a:cs typeface="宋体" charset="0"/>
            </a:endParaRPr>
          </a:p>
        </p:txBody>
      </p:sp>
      <p:grpSp>
        <p:nvGrpSpPr>
          <p:cNvPr id="11" name="Group 10"/>
          <p:cNvGrpSpPr/>
          <p:nvPr/>
        </p:nvGrpSpPr>
        <p:grpSpPr>
          <a:xfrm>
            <a:off x="6798514" y="4348308"/>
            <a:ext cx="4813217" cy="1530683"/>
            <a:chOff x="6502037" y="3108309"/>
            <a:chExt cx="5348019" cy="1700758"/>
          </a:xfrm>
        </p:grpSpPr>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2037" y="3108309"/>
              <a:ext cx="5348019" cy="1629413"/>
            </a:xfrm>
            <a:prstGeom prst="rect">
              <a:avLst/>
            </a:prstGeom>
          </p:spPr>
        </p:pic>
        <p:sp>
          <p:nvSpPr>
            <p:cNvPr id="13" name="Oval 12"/>
            <p:cNvSpPr/>
            <p:nvPr/>
          </p:nvSpPr>
          <p:spPr bwMode="auto">
            <a:xfrm>
              <a:off x="7524113" y="3922999"/>
              <a:ext cx="864547" cy="886068"/>
            </a:xfrm>
            <a:prstGeom prst="ellipse">
              <a:avLst/>
            </a:prstGeom>
            <a:noFill/>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82296" tIns="41148" rIns="82296" bIns="41148" numCol="1" spcCol="0" rtlCol="0" fromWordArt="0" anchor="t" anchorCtr="0" forceAA="0" compatLnSpc="1">
              <a:prstTxWarp prst="textNoShape">
                <a:avLst/>
              </a:prstTxWarp>
              <a:noAutofit/>
            </a:bodyPr>
            <a:lstStyle/>
            <a:p>
              <a:pPr defTabSz="822960" fontAlgn="base">
                <a:spcBef>
                  <a:spcPct val="0"/>
                </a:spcBef>
                <a:spcAft>
                  <a:spcPct val="0"/>
                </a:spcAft>
              </a:pPr>
              <a:endParaRPr lang="en-US" sz="1620">
                <a:solidFill>
                  <a:schemeClr val="tx1"/>
                </a:solidFill>
                <a:latin typeface="Arial" charset="0"/>
                <a:ea typeface="宋体" charset="0"/>
                <a:cs typeface="宋体" charset="0"/>
              </a:endParaRPr>
            </a:p>
          </p:txBody>
        </p:sp>
      </p:grpSp>
      <p:sp>
        <p:nvSpPr>
          <p:cNvPr id="14" name="TextBox 13"/>
          <p:cNvSpPr txBox="1"/>
          <p:nvPr/>
        </p:nvSpPr>
        <p:spPr>
          <a:xfrm>
            <a:off x="9647855" y="6080829"/>
            <a:ext cx="2316019" cy="350865"/>
          </a:xfrm>
          <a:prstGeom prst="rect">
            <a:avLst/>
          </a:prstGeom>
          <a:noFill/>
        </p:spPr>
        <p:txBody>
          <a:bodyPr wrap="none" rtlCol="0">
            <a:spAutoFit/>
          </a:bodyPr>
          <a:lstStyle/>
          <a:p>
            <a:r>
              <a:rPr lang="en-US" altLang="zh-Hans" sz="1680" dirty="0">
                <a:hlinkClick r:id="rId6"/>
              </a:rPr>
              <a:t>http://ltp.ai/demo.html</a:t>
            </a:r>
            <a:r>
              <a:rPr lang="zh-Hans" altLang="en-US" sz="1680" dirty="0"/>
              <a:t> </a:t>
            </a:r>
            <a:endParaRPr lang="en-US" sz="1680" dirty="0"/>
          </a:p>
        </p:txBody>
      </p:sp>
      <p:sp>
        <p:nvSpPr>
          <p:cNvPr id="6" name="Footer Placeholder 5">
            <a:extLst>
              <a:ext uri="{FF2B5EF4-FFF2-40B4-BE49-F238E27FC236}">
                <a16:creationId xmlns:a16="http://schemas.microsoft.com/office/drawing/2014/main" id="{3B86FA65-33BC-E042-82EF-20DD949AAA02}"/>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Tree>
    <p:extLst>
      <p:ext uri="{BB962C8B-B14F-4D97-AF65-F5344CB8AC3E}">
        <p14:creationId xmlns:p14="http://schemas.microsoft.com/office/powerpoint/2010/main" val="19628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94749" y="1215182"/>
            <a:ext cx="5167298" cy="453113"/>
          </a:xfrm>
        </p:spPr>
        <p:txBody>
          <a:bodyPr/>
          <a:lstStyle/>
          <a:p>
            <a:r>
              <a:rPr lang="en-CN" dirty="0"/>
              <a:t>文本的表示</a:t>
            </a:r>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842413" y="894379"/>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94749" y="2338801"/>
            <a:ext cx="5167298" cy="453113"/>
          </a:xfrm>
        </p:spPr>
        <p:txBody>
          <a:bodyPr/>
          <a:lstStyle/>
          <a:p>
            <a:r>
              <a:rPr lang="en-CN" dirty="0"/>
              <a:t>自然语言处理任务</a:t>
            </a:r>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842413" y="2017998"/>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94749" y="3462420"/>
            <a:ext cx="5167298" cy="453113"/>
          </a:xfrm>
        </p:spPr>
        <p:txBody>
          <a:bodyPr/>
          <a:lstStyle/>
          <a:p>
            <a:r>
              <a:rPr lang="en-CN" dirty="0"/>
              <a:t>自然语言处理的基本问题</a:t>
            </a:r>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842413" y="3141617"/>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94749" y="4586039"/>
            <a:ext cx="5167298" cy="453113"/>
          </a:xfrm>
        </p:spPr>
        <p:txBody>
          <a:bodyPr/>
          <a:lstStyle/>
          <a:p>
            <a:r>
              <a:rPr lang="en-CN" dirty="0"/>
              <a:t>自然语言处理的评价指标</a:t>
            </a:r>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842413" y="4265236"/>
            <a:ext cx="778752" cy="1035222"/>
          </a:xfrm>
        </p:spPr>
        <p:txBody>
          <a:bodyPr/>
          <a:lstStyle/>
          <a:p>
            <a:r>
              <a:rPr lang="en-US" altLang="zh-CN" dirty="0"/>
              <a:t>4</a:t>
            </a:r>
            <a:endParaRPr lang="en-CN" dirty="0"/>
          </a:p>
        </p:txBody>
      </p:sp>
    </p:spTree>
    <p:extLst>
      <p:ext uri="{BB962C8B-B14F-4D97-AF65-F5344CB8AC3E}">
        <p14:creationId xmlns:p14="http://schemas.microsoft.com/office/powerpoint/2010/main" val="2649129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3E5FFF-B608-094B-BB6B-3C911905748B}"/>
              </a:ext>
            </a:extLst>
          </p:cNvPr>
          <p:cNvSpPr>
            <a:spLocks noGrp="1"/>
          </p:cNvSpPr>
          <p:nvPr>
            <p:ph type="sldNum" sz="quarter" idx="12"/>
          </p:nvPr>
        </p:nvSpPr>
        <p:spPr/>
        <p:txBody>
          <a:bodyPr/>
          <a:lstStyle/>
          <a:p>
            <a:fld id="{85F8B262-510B-45FB-9F68-19347AFD565E}" type="slidenum">
              <a:rPr lang="zh-CN" altLang="en-US" smtClean="0"/>
              <a:pPr/>
              <a:t>20</a:t>
            </a:fld>
            <a:endParaRPr lang="zh-CN" altLang="en-US" dirty="0"/>
          </a:p>
        </p:txBody>
      </p:sp>
      <p:sp>
        <p:nvSpPr>
          <p:cNvPr id="3" name="Footer Placeholder 2">
            <a:extLst>
              <a:ext uri="{FF2B5EF4-FFF2-40B4-BE49-F238E27FC236}">
                <a16:creationId xmlns:a16="http://schemas.microsoft.com/office/drawing/2014/main" id="{AC000EFD-D01B-7749-A438-F737531B3151}"/>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A14E3583-C5A5-224F-A7D7-BA923A8532BB}"/>
              </a:ext>
            </a:extLst>
          </p:cNvPr>
          <p:cNvSpPr>
            <a:spLocks noGrp="1"/>
          </p:cNvSpPr>
          <p:nvPr>
            <p:ph type="title"/>
          </p:nvPr>
        </p:nvSpPr>
        <p:spPr/>
        <p:txBody>
          <a:bodyPr/>
          <a:lstStyle/>
          <a:p>
            <a:r>
              <a:rPr lang="en-CN" dirty="0"/>
              <a:t>语义分析</a:t>
            </a:r>
          </a:p>
        </p:txBody>
      </p:sp>
      <p:sp>
        <p:nvSpPr>
          <p:cNvPr id="5" name="Content Placeholder 4">
            <a:extLst>
              <a:ext uri="{FF2B5EF4-FFF2-40B4-BE49-F238E27FC236}">
                <a16:creationId xmlns:a16="http://schemas.microsoft.com/office/drawing/2014/main" id="{225982DE-C536-D84A-A2BC-7126DDF797C8}"/>
              </a:ext>
            </a:extLst>
          </p:cNvPr>
          <p:cNvSpPr>
            <a:spLocks noGrp="1"/>
          </p:cNvSpPr>
          <p:nvPr>
            <p:ph sz="quarter" idx="1"/>
          </p:nvPr>
        </p:nvSpPr>
        <p:spPr/>
        <p:txBody>
          <a:bodyPr/>
          <a:lstStyle/>
          <a:p>
            <a:r>
              <a:rPr lang="en-CN" dirty="0"/>
              <a:t>词义消歧</a:t>
            </a:r>
            <a:r>
              <a:rPr lang="en-US" dirty="0"/>
              <a:t>（Word Sense </a:t>
            </a:r>
            <a:r>
              <a:rPr lang="en-US" dirty="0" err="1"/>
              <a:t>Disambiguation，WSD</a:t>
            </a:r>
            <a:r>
              <a:rPr lang="en-US" dirty="0"/>
              <a:t>）</a:t>
            </a:r>
          </a:p>
          <a:p>
            <a:r>
              <a:rPr lang="en-CN" dirty="0"/>
              <a:t>语义角色标注</a:t>
            </a:r>
            <a:r>
              <a:rPr lang="en-US" dirty="0"/>
              <a:t>（Semantic Role </a:t>
            </a:r>
            <a:r>
              <a:rPr lang="en-US" dirty="0" err="1"/>
              <a:t>Labeling，SRL</a:t>
            </a:r>
            <a:r>
              <a:rPr lang="en-US" dirty="0"/>
              <a:t>）</a:t>
            </a:r>
          </a:p>
          <a:p>
            <a:pPr lvl="1"/>
            <a:r>
              <a:rPr lang="zh-CN" altLang="en-US" dirty="0"/>
              <a:t>也称谓词论元结构（</a:t>
            </a:r>
            <a:r>
              <a:rPr lang="en-US" dirty="0"/>
              <a:t>Predicate-Argument Structure）</a:t>
            </a:r>
          </a:p>
          <a:p>
            <a:pPr lvl="1"/>
            <a:endParaRPr lang="en-CN" dirty="0"/>
          </a:p>
          <a:p>
            <a:endParaRPr lang="en-CN" dirty="0"/>
          </a:p>
          <a:p>
            <a:endParaRPr lang="en-CN" dirty="0"/>
          </a:p>
          <a:p>
            <a:r>
              <a:rPr lang="en-CN" dirty="0"/>
              <a:t>语义依存图</a:t>
            </a:r>
            <a:r>
              <a:rPr lang="en-US" dirty="0"/>
              <a:t>（Semantic Dependency Graph）</a:t>
            </a:r>
          </a:p>
          <a:p>
            <a:endParaRPr lang="en-CN" dirty="0"/>
          </a:p>
        </p:txBody>
      </p:sp>
      <p:pic>
        <p:nvPicPr>
          <p:cNvPr id="7" name="Picture 6">
            <a:extLst>
              <a:ext uri="{FF2B5EF4-FFF2-40B4-BE49-F238E27FC236}">
                <a16:creationId xmlns:a16="http://schemas.microsoft.com/office/drawing/2014/main" id="{18CB43B0-C01A-FE44-B830-0E6446600E2F}"/>
              </a:ext>
            </a:extLst>
          </p:cNvPr>
          <p:cNvPicPr>
            <a:picLocks noChangeAspect="1"/>
          </p:cNvPicPr>
          <p:nvPr/>
        </p:nvPicPr>
        <p:blipFill>
          <a:blip r:embed="rId2"/>
          <a:stretch>
            <a:fillRect/>
          </a:stretch>
        </p:blipFill>
        <p:spPr>
          <a:xfrm>
            <a:off x="1436318" y="2641600"/>
            <a:ext cx="4871233" cy="1398224"/>
          </a:xfrm>
          <a:prstGeom prst="rect">
            <a:avLst/>
          </a:prstGeom>
        </p:spPr>
      </p:pic>
      <p:pic>
        <p:nvPicPr>
          <p:cNvPr id="8" name="Picture 7">
            <a:extLst>
              <a:ext uri="{FF2B5EF4-FFF2-40B4-BE49-F238E27FC236}">
                <a16:creationId xmlns:a16="http://schemas.microsoft.com/office/drawing/2014/main" id="{D824508D-B81F-D242-9958-C311E7C3FD37}"/>
              </a:ext>
            </a:extLst>
          </p:cNvPr>
          <p:cNvPicPr>
            <a:picLocks noChangeAspect="1"/>
          </p:cNvPicPr>
          <p:nvPr/>
        </p:nvPicPr>
        <p:blipFill>
          <a:blip r:embed="rId3"/>
          <a:stretch>
            <a:fillRect/>
          </a:stretch>
        </p:blipFill>
        <p:spPr>
          <a:xfrm>
            <a:off x="1436318" y="4764227"/>
            <a:ext cx="4375759" cy="1692680"/>
          </a:xfrm>
          <a:prstGeom prst="rect">
            <a:avLst/>
          </a:prstGeom>
        </p:spPr>
      </p:pic>
    </p:spTree>
    <p:extLst>
      <p:ext uri="{BB962C8B-B14F-4D97-AF65-F5344CB8AC3E}">
        <p14:creationId xmlns:p14="http://schemas.microsoft.com/office/powerpoint/2010/main" val="141537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818EA2-2AE6-0D45-8E8E-E7FBDB9171F6}"/>
              </a:ext>
            </a:extLst>
          </p:cNvPr>
          <p:cNvSpPr>
            <a:spLocks noGrp="1"/>
          </p:cNvSpPr>
          <p:nvPr>
            <p:ph type="sldNum" sz="quarter" idx="12"/>
          </p:nvPr>
        </p:nvSpPr>
        <p:spPr/>
        <p:txBody>
          <a:bodyPr/>
          <a:lstStyle/>
          <a:p>
            <a:fld id="{85F8B262-510B-45FB-9F68-19347AFD565E}" type="slidenum">
              <a:rPr lang="zh-CN" altLang="en-US" smtClean="0"/>
              <a:pPr/>
              <a:t>21</a:t>
            </a:fld>
            <a:endParaRPr lang="zh-CN" altLang="en-US" dirty="0"/>
          </a:p>
        </p:txBody>
      </p:sp>
      <p:sp>
        <p:nvSpPr>
          <p:cNvPr id="3" name="Footer Placeholder 2">
            <a:extLst>
              <a:ext uri="{FF2B5EF4-FFF2-40B4-BE49-F238E27FC236}">
                <a16:creationId xmlns:a16="http://schemas.microsoft.com/office/drawing/2014/main" id="{A384D623-BA18-B847-90CA-C8D266DC5110}"/>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04FA3F6B-84C1-854D-BF2F-D145174445F8}"/>
              </a:ext>
            </a:extLst>
          </p:cNvPr>
          <p:cNvSpPr>
            <a:spLocks noGrp="1"/>
          </p:cNvSpPr>
          <p:nvPr>
            <p:ph type="title"/>
          </p:nvPr>
        </p:nvSpPr>
        <p:spPr/>
        <p:txBody>
          <a:bodyPr/>
          <a:lstStyle/>
          <a:p>
            <a:r>
              <a:rPr lang="en-CN" dirty="0"/>
              <a:t>信息抽取</a:t>
            </a:r>
          </a:p>
        </p:txBody>
      </p:sp>
      <p:sp>
        <p:nvSpPr>
          <p:cNvPr id="5" name="Content Placeholder 4">
            <a:extLst>
              <a:ext uri="{FF2B5EF4-FFF2-40B4-BE49-F238E27FC236}">
                <a16:creationId xmlns:a16="http://schemas.microsoft.com/office/drawing/2014/main" id="{4065CEE6-79D2-E842-AC86-5D20FE60E3F0}"/>
              </a:ext>
            </a:extLst>
          </p:cNvPr>
          <p:cNvSpPr>
            <a:spLocks noGrp="1"/>
          </p:cNvSpPr>
          <p:nvPr>
            <p:ph sz="quarter" idx="1"/>
          </p:nvPr>
        </p:nvSpPr>
        <p:spPr/>
        <p:txBody>
          <a:bodyPr/>
          <a:lstStyle/>
          <a:p>
            <a:r>
              <a:rPr lang="zh-CN" altLang="en-US" dirty="0"/>
              <a:t>信息抽取（</a:t>
            </a:r>
            <a:r>
              <a:rPr lang="en-US" dirty="0"/>
              <a:t>Information </a:t>
            </a:r>
            <a:r>
              <a:rPr lang="en-US" dirty="0" err="1"/>
              <a:t>Extraction，IE</a:t>
            </a:r>
            <a:r>
              <a:rPr lang="en-US" dirty="0"/>
              <a:t>）</a:t>
            </a:r>
          </a:p>
          <a:p>
            <a:pPr lvl="1"/>
            <a:r>
              <a:rPr lang="zh-CN" altLang="en-US" dirty="0"/>
              <a:t>从非结构化的文本中自动提取</a:t>
            </a:r>
            <a:r>
              <a:rPr lang="zh-CN" altLang="en-US" dirty="0">
                <a:solidFill>
                  <a:srgbClr val="C00000"/>
                </a:solidFill>
              </a:rPr>
              <a:t>结构化信息</a:t>
            </a:r>
            <a:endParaRPr lang="en-US" altLang="zh-CN" dirty="0">
              <a:solidFill>
                <a:srgbClr val="C00000"/>
              </a:solidFill>
            </a:endParaRPr>
          </a:p>
        </p:txBody>
      </p:sp>
      <p:pic>
        <p:nvPicPr>
          <p:cNvPr id="6" name="Picture 5">
            <a:extLst>
              <a:ext uri="{FF2B5EF4-FFF2-40B4-BE49-F238E27FC236}">
                <a16:creationId xmlns:a16="http://schemas.microsoft.com/office/drawing/2014/main" id="{5B0CDA15-53A3-A74A-9AE0-27BC7B33080F}"/>
              </a:ext>
            </a:extLst>
          </p:cNvPr>
          <p:cNvPicPr>
            <a:picLocks noChangeAspect="1"/>
          </p:cNvPicPr>
          <p:nvPr/>
        </p:nvPicPr>
        <p:blipFill>
          <a:blip r:embed="rId2"/>
          <a:stretch>
            <a:fillRect/>
          </a:stretch>
        </p:blipFill>
        <p:spPr>
          <a:xfrm>
            <a:off x="5907787" y="2049975"/>
            <a:ext cx="6142538" cy="3788073"/>
          </a:xfrm>
          <a:prstGeom prst="rect">
            <a:avLst/>
          </a:prstGeom>
        </p:spPr>
      </p:pic>
      <p:sp>
        <p:nvSpPr>
          <p:cNvPr id="7" name="Content Placeholder 4">
            <a:extLst>
              <a:ext uri="{FF2B5EF4-FFF2-40B4-BE49-F238E27FC236}">
                <a16:creationId xmlns:a16="http://schemas.microsoft.com/office/drawing/2014/main" id="{B1850A85-DD30-B24E-93C7-AA43D76A309B}"/>
              </a:ext>
            </a:extLst>
          </p:cNvPr>
          <p:cNvSpPr txBox="1">
            <a:spLocks/>
          </p:cNvSpPr>
          <p:nvPr/>
        </p:nvSpPr>
        <p:spPr>
          <a:xfrm>
            <a:off x="722327" y="2049975"/>
            <a:ext cx="4942840" cy="5310104"/>
          </a:xfrm>
          <a:prstGeom prst="rect">
            <a:avLst/>
          </a:prstGeom>
          <a:noFill/>
        </p:spPr>
        <p:txBody>
          <a:bodyPr/>
          <a:lstStyle>
            <a:lvl1pPr marL="228600" indent="-228600" algn="l" defTabSz="914400" rtl="0" eaLnBrk="1" latinLnBrk="0" hangingPunct="1">
              <a:lnSpc>
                <a:spcPct val="100000"/>
              </a:lnSpc>
              <a:spcBef>
                <a:spcPts val="1000"/>
              </a:spcBef>
              <a:buClr>
                <a:srgbClr val="C00000"/>
              </a:buClr>
              <a:buFont typeface="Wingdings" panose="05000000000000000000" pitchFamily="2" charset="2"/>
              <a:buChar char="p"/>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Wingdings" panose="05000000000000000000" pitchFamily="2" charset="2"/>
              <a:buChar char="p"/>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6"/>
              </a:buClr>
              <a:buFont typeface="Wingdings" panose="05000000000000000000" pitchFamily="2" charset="2"/>
              <a:buChar char="p"/>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FFC000"/>
              </a:buClr>
              <a:buFont typeface="Wingdings" panose="05000000000000000000" pitchFamily="2" charset="2"/>
              <a:buChar char="p"/>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p"/>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输入</a:t>
            </a:r>
            <a:endParaRPr lang="en-US" altLang="zh-CN" dirty="0"/>
          </a:p>
          <a:p>
            <a:pPr lvl="1"/>
            <a:r>
              <a:rPr lang="en-US" altLang="zh-CN" i="1" dirty="0"/>
              <a:t>10</a:t>
            </a:r>
            <a:r>
              <a:rPr lang="zh-CN" altLang="en-US" i="1" dirty="0"/>
              <a:t>月</a:t>
            </a:r>
            <a:r>
              <a:rPr lang="en-US" altLang="zh-CN" i="1" dirty="0"/>
              <a:t>28</a:t>
            </a:r>
            <a:r>
              <a:rPr lang="zh-CN" altLang="en-US" i="1" dirty="0"/>
              <a:t>日，</a:t>
            </a:r>
            <a:r>
              <a:rPr lang="en-US" i="1" dirty="0"/>
              <a:t>AMD</a:t>
            </a:r>
            <a:r>
              <a:rPr lang="zh-CN" altLang="en-US" i="1" dirty="0"/>
              <a:t>宣布斥资</a:t>
            </a:r>
            <a:r>
              <a:rPr lang="en-US" altLang="zh-CN" i="1" dirty="0"/>
              <a:t>350</a:t>
            </a:r>
            <a:r>
              <a:rPr lang="zh-CN" altLang="en-US" i="1" dirty="0"/>
              <a:t>亿美元收购</a:t>
            </a:r>
            <a:r>
              <a:rPr lang="en-US" i="1" dirty="0"/>
              <a:t>FPGA</a:t>
            </a:r>
            <a:r>
              <a:rPr lang="zh-CN" altLang="en-US" i="1" dirty="0"/>
              <a:t>芯片巨头赛灵思。这两家传了多年绯闻的芯片公司终于走到了一起。</a:t>
            </a:r>
          </a:p>
          <a:p>
            <a:endParaRPr lang="en-CN" dirty="0"/>
          </a:p>
        </p:txBody>
      </p:sp>
    </p:spTree>
    <p:extLst>
      <p:ext uri="{BB962C8B-B14F-4D97-AF65-F5344CB8AC3E}">
        <p14:creationId xmlns:p14="http://schemas.microsoft.com/office/powerpoint/2010/main" val="342764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4B49FD-A36B-F54B-BEDD-7DDE8A309BEF}"/>
              </a:ext>
            </a:extLst>
          </p:cNvPr>
          <p:cNvSpPr>
            <a:spLocks noGrp="1"/>
          </p:cNvSpPr>
          <p:nvPr>
            <p:ph type="sldNum" sz="quarter" idx="12"/>
          </p:nvPr>
        </p:nvSpPr>
        <p:spPr/>
        <p:txBody>
          <a:bodyPr/>
          <a:lstStyle/>
          <a:p>
            <a:fld id="{85F8B262-510B-45FB-9F68-19347AFD565E}" type="slidenum">
              <a:rPr lang="zh-CN" altLang="en-US" smtClean="0"/>
              <a:pPr/>
              <a:t>22</a:t>
            </a:fld>
            <a:endParaRPr lang="zh-CN" altLang="en-US" dirty="0"/>
          </a:p>
        </p:txBody>
      </p:sp>
      <p:sp>
        <p:nvSpPr>
          <p:cNvPr id="3" name="Footer Placeholder 2">
            <a:extLst>
              <a:ext uri="{FF2B5EF4-FFF2-40B4-BE49-F238E27FC236}">
                <a16:creationId xmlns:a16="http://schemas.microsoft.com/office/drawing/2014/main" id="{FA200154-6ABD-CC41-8AB1-2DE326A245F1}"/>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1A1E204A-DB5F-8A4E-96D6-221979C2F457}"/>
              </a:ext>
            </a:extLst>
          </p:cNvPr>
          <p:cNvSpPr>
            <a:spLocks noGrp="1"/>
          </p:cNvSpPr>
          <p:nvPr>
            <p:ph type="title"/>
          </p:nvPr>
        </p:nvSpPr>
        <p:spPr/>
        <p:txBody>
          <a:bodyPr/>
          <a:lstStyle/>
          <a:p>
            <a:r>
              <a:rPr lang="en-CN" dirty="0"/>
              <a:t>情感分析</a:t>
            </a:r>
          </a:p>
        </p:txBody>
      </p:sp>
      <p:sp>
        <p:nvSpPr>
          <p:cNvPr id="5" name="Content Placeholder 4">
            <a:extLst>
              <a:ext uri="{FF2B5EF4-FFF2-40B4-BE49-F238E27FC236}">
                <a16:creationId xmlns:a16="http://schemas.microsoft.com/office/drawing/2014/main" id="{EE299A85-2B1E-E34E-83E4-0C45134A7A0A}"/>
              </a:ext>
            </a:extLst>
          </p:cNvPr>
          <p:cNvSpPr>
            <a:spLocks noGrp="1"/>
          </p:cNvSpPr>
          <p:nvPr>
            <p:ph sz="quarter" idx="1"/>
          </p:nvPr>
        </p:nvSpPr>
        <p:spPr/>
        <p:txBody>
          <a:bodyPr/>
          <a:lstStyle/>
          <a:p>
            <a:r>
              <a:rPr lang="en-CN" dirty="0"/>
              <a:t>情感分析</a:t>
            </a:r>
            <a:r>
              <a:rPr lang="zh-CN" altLang="en-US" dirty="0"/>
              <a:t>（</a:t>
            </a:r>
            <a:r>
              <a:rPr lang="en-US" altLang="zh-CN" dirty="0"/>
              <a:t>Sentiment</a:t>
            </a:r>
            <a:r>
              <a:rPr lang="zh-CN" altLang="en-US" dirty="0"/>
              <a:t> </a:t>
            </a:r>
            <a:r>
              <a:rPr lang="en-US" altLang="zh-CN" dirty="0"/>
              <a:t>Analysis</a:t>
            </a:r>
            <a:r>
              <a:rPr lang="zh-CN" altLang="en-US" dirty="0"/>
              <a:t>）</a:t>
            </a:r>
            <a:endParaRPr lang="en-US" altLang="zh-CN" dirty="0"/>
          </a:p>
          <a:p>
            <a:pPr lvl="1"/>
            <a:r>
              <a:rPr lang="zh-CN" altLang="en-US" dirty="0"/>
              <a:t>个体对外界事物的</a:t>
            </a:r>
            <a:r>
              <a:rPr lang="zh-CN" altLang="en-US" dirty="0">
                <a:solidFill>
                  <a:srgbClr val="C00000"/>
                </a:solidFill>
              </a:rPr>
              <a:t>态度</a:t>
            </a:r>
            <a:r>
              <a:rPr lang="zh-CN" altLang="en-US" dirty="0"/>
              <a:t>、</a:t>
            </a:r>
            <a:r>
              <a:rPr lang="zh-CN" altLang="en-US" dirty="0">
                <a:solidFill>
                  <a:srgbClr val="C00000"/>
                </a:solidFill>
              </a:rPr>
              <a:t>观点</a:t>
            </a:r>
            <a:r>
              <a:rPr lang="zh-CN" altLang="en-US" dirty="0"/>
              <a:t>或</a:t>
            </a:r>
            <a:r>
              <a:rPr lang="zh-CN" altLang="en-US" dirty="0">
                <a:solidFill>
                  <a:srgbClr val="C00000"/>
                </a:solidFill>
              </a:rPr>
              <a:t>倾向性</a:t>
            </a:r>
            <a:r>
              <a:rPr lang="zh-CN" altLang="en-US" dirty="0"/>
              <a:t>，如正面、负面等</a:t>
            </a:r>
            <a:endParaRPr lang="en-US" altLang="zh-CN" dirty="0"/>
          </a:p>
          <a:p>
            <a:pPr lvl="1"/>
            <a:r>
              <a:rPr lang="zh-CN" altLang="en-US" dirty="0"/>
              <a:t>人自身的</a:t>
            </a:r>
            <a:r>
              <a:rPr lang="zh-CN" altLang="en-US" dirty="0">
                <a:solidFill>
                  <a:srgbClr val="C00000"/>
                </a:solidFill>
              </a:rPr>
              <a:t>情绪</a:t>
            </a:r>
            <a:r>
              <a:rPr lang="zh-CN" altLang="en-US" dirty="0"/>
              <a:t>（</a:t>
            </a:r>
            <a:r>
              <a:rPr lang="en-US" altLang="zh-CN" dirty="0"/>
              <a:t>Emotion</a:t>
            </a:r>
            <a:r>
              <a:rPr lang="zh-CN" altLang="en-US" dirty="0"/>
              <a:t>），如喜怒哀惧等</a:t>
            </a:r>
          </a:p>
          <a:p>
            <a:r>
              <a:rPr lang="zh-CN" altLang="en-US" dirty="0"/>
              <a:t>输入</a:t>
            </a:r>
            <a:endParaRPr lang="en-US" altLang="zh-CN" dirty="0"/>
          </a:p>
          <a:p>
            <a:pPr lvl="1"/>
            <a:r>
              <a:rPr lang="zh-CN" altLang="en-US" i="1" dirty="0"/>
              <a:t>这款手机的屏幕很不错，性能也还可以。</a:t>
            </a:r>
          </a:p>
          <a:p>
            <a:pPr lvl="1"/>
            <a:endParaRPr lang="en-CN" dirty="0"/>
          </a:p>
        </p:txBody>
      </p:sp>
      <p:pic>
        <p:nvPicPr>
          <p:cNvPr id="6" name="Picture 5">
            <a:extLst>
              <a:ext uri="{FF2B5EF4-FFF2-40B4-BE49-F238E27FC236}">
                <a16:creationId xmlns:a16="http://schemas.microsoft.com/office/drawing/2014/main" id="{5EF52A64-544B-4D47-BC7C-AF57430FFC48}"/>
              </a:ext>
            </a:extLst>
          </p:cNvPr>
          <p:cNvPicPr>
            <a:picLocks noChangeAspect="1"/>
          </p:cNvPicPr>
          <p:nvPr/>
        </p:nvPicPr>
        <p:blipFill>
          <a:blip r:embed="rId2"/>
          <a:stretch>
            <a:fillRect/>
          </a:stretch>
        </p:blipFill>
        <p:spPr>
          <a:xfrm>
            <a:off x="2146300" y="3725909"/>
            <a:ext cx="7899400" cy="2336800"/>
          </a:xfrm>
          <a:prstGeom prst="rect">
            <a:avLst/>
          </a:prstGeom>
        </p:spPr>
      </p:pic>
    </p:spTree>
    <p:extLst>
      <p:ext uri="{BB962C8B-B14F-4D97-AF65-F5344CB8AC3E}">
        <p14:creationId xmlns:p14="http://schemas.microsoft.com/office/powerpoint/2010/main" val="167167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16A778-4D67-3B4D-994D-E1B9F5937210}"/>
              </a:ext>
            </a:extLst>
          </p:cNvPr>
          <p:cNvSpPr>
            <a:spLocks noGrp="1"/>
          </p:cNvSpPr>
          <p:nvPr>
            <p:ph type="sldNum" sz="quarter" idx="12"/>
          </p:nvPr>
        </p:nvSpPr>
        <p:spPr/>
        <p:txBody>
          <a:bodyPr/>
          <a:lstStyle/>
          <a:p>
            <a:fld id="{85F8B262-510B-45FB-9F68-19347AFD565E}" type="slidenum">
              <a:rPr lang="zh-CN" altLang="en-US" smtClean="0"/>
              <a:pPr/>
              <a:t>23</a:t>
            </a:fld>
            <a:endParaRPr lang="zh-CN" altLang="en-US" dirty="0"/>
          </a:p>
        </p:txBody>
      </p:sp>
      <p:sp>
        <p:nvSpPr>
          <p:cNvPr id="3" name="Footer Placeholder 2">
            <a:extLst>
              <a:ext uri="{FF2B5EF4-FFF2-40B4-BE49-F238E27FC236}">
                <a16:creationId xmlns:a16="http://schemas.microsoft.com/office/drawing/2014/main" id="{3AD0980F-4BCB-8A4E-A71E-1363ACFBA86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39C51447-469D-8241-9FDC-2BD5094BB633}"/>
              </a:ext>
            </a:extLst>
          </p:cNvPr>
          <p:cNvSpPr>
            <a:spLocks noGrp="1"/>
          </p:cNvSpPr>
          <p:nvPr>
            <p:ph type="title"/>
          </p:nvPr>
        </p:nvSpPr>
        <p:spPr/>
        <p:txBody>
          <a:bodyPr/>
          <a:lstStyle/>
          <a:p>
            <a:r>
              <a:rPr lang="en-CN" dirty="0"/>
              <a:t>问答系统</a:t>
            </a:r>
          </a:p>
        </p:txBody>
      </p:sp>
      <p:sp>
        <p:nvSpPr>
          <p:cNvPr id="5" name="Content Placeholder 4">
            <a:extLst>
              <a:ext uri="{FF2B5EF4-FFF2-40B4-BE49-F238E27FC236}">
                <a16:creationId xmlns:a16="http://schemas.microsoft.com/office/drawing/2014/main" id="{6595D389-87DD-9D41-BDD0-4938E662D8B7}"/>
              </a:ext>
            </a:extLst>
          </p:cNvPr>
          <p:cNvSpPr>
            <a:spLocks noGrp="1"/>
          </p:cNvSpPr>
          <p:nvPr>
            <p:ph sz="quarter" idx="1"/>
          </p:nvPr>
        </p:nvSpPr>
        <p:spPr/>
        <p:txBody>
          <a:bodyPr/>
          <a:lstStyle/>
          <a:p>
            <a:r>
              <a:rPr lang="zh-CN" altLang="en-US" dirty="0"/>
              <a:t>问答系统（</a:t>
            </a:r>
            <a:r>
              <a:rPr lang="en-US" dirty="0"/>
              <a:t>Question </a:t>
            </a:r>
            <a:r>
              <a:rPr lang="en-US" dirty="0" err="1"/>
              <a:t>Answering，QA</a:t>
            </a:r>
            <a:r>
              <a:rPr lang="en-US" dirty="0"/>
              <a:t>）</a:t>
            </a:r>
          </a:p>
          <a:p>
            <a:pPr lvl="1"/>
            <a:r>
              <a:rPr lang="zh-CN" altLang="en-US" dirty="0"/>
              <a:t>用户以</a:t>
            </a:r>
            <a:r>
              <a:rPr lang="zh-CN" altLang="en-US" dirty="0">
                <a:solidFill>
                  <a:srgbClr val="C00000"/>
                </a:solidFill>
              </a:rPr>
              <a:t>自然语言形式描述问题</a:t>
            </a:r>
            <a:r>
              <a:rPr lang="zh-CN" altLang="en-US" dirty="0"/>
              <a:t>，从异构数据中获得答案</a:t>
            </a:r>
            <a:endParaRPr lang="en-US" altLang="zh-CN" dirty="0"/>
          </a:p>
          <a:p>
            <a:r>
              <a:rPr lang="zh-CN" altLang="en-US" dirty="0"/>
              <a:t>根据数据来源的不同，问答系统可以分为</a:t>
            </a:r>
            <a:r>
              <a:rPr lang="en-US" altLang="zh-CN" dirty="0"/>
              <a:t>4</a:t>
            </a:r>
            <a:r>
              <a:rPr lang="zh-CN" altLang="en-US" dirty="0"/>
              <a:t>种主要的类型</a:t>
            </a:r>
            <a:endParaRPr lang="en-US" altLang="zh-CN" dirty="0"/>
          </a:p>
          <a:p>
            <a:pPr lvl="1"/>
            <a:r>
              <a:rPr lang="zh-CN" altLang="en-US" dirty="0">
                <a:solidFill>
                  <a:srgbClr val="C00000"/>
                </a:solidFill>
              </a:rPr>
              <a:t>检索式</a:t>
            </a:r>
            <a:r>
              <a:rPr lang="zh-CN" altLang="en-US" dirty="0"/>
              <a:t>问答系统</a:t>
            </a:r>
            <a:endParaRPr lang="en-US" altLang="zh-CN" dirty="0"/>
          </a:p>
          <a:p>
            <a:pPr lvl="2"/>
            <a:r>
              <a:rPr lang="zh-CN" altLang="en-US" dirty="0"/>
              <a:t>答案来源于固定的文本语料库或互联网，系统通过查找相关文档并抽取答案完成问答</a:t>
            </a:r>
            <a:endParaRPr lang="en-US" altLang="zh-CN" dirty="0"/>
          </a:p>
          <a:p>
            <a:pPr lvl="1"/>
            <a:r>
              <a:rPr lang="zh-CN" altLang="en-US" dirty="0">
                <a:solidFill>
                  <a:srgbClr val="C00000"/>
                </a:solidFill>
              </a:rPr>
              <a:t>知识库</a:t>
            </a:r>
            <a:r>
              <a:rPr lang="zh-CN" altLang="en-US" dirty="0"/>
              <a:t>问答系统</a:t>
            </a:r>
            <a:endParaRPr lang="en-US" altLang="zh-CN" dirty="0"/>
          </a:p>
          <a:p>
            <a:pPr lvl="2"/>
            <a:r>
              <a:rPr lang="zh-CN" altLang="en-US" dirty="0"/>
              <a:t>回答问题所需的知识以数据库等结构化形式存储，问答系统首先将问题解析为结构化的查询语句，通过查询相关知识点，并结合知识推理获取答案</a:t>
            </a:r>
            <a:endParaRPr lang="en-US" altLang="zh-CN" dirty="0"/>
          </a:p>
          <a:p>
            <a:pPr lvl="1"/>
            <a:r>
              <a:rPr lang="zh-CN" altLang="en-US" dirty="0">
                <a:solidFill>
                  <a:srgbClr val="C00000"/>
                </a:solidFill>
              </a:rPr>
              <a:t>常问问题集</a:t>
            </a:r>
            <a:r>
              <a:rPr lang="zh-CN" altLang="en-US" dirty="0"/>
              <a:t>问答系统</a:t>
            </a:r>
            <a:endParaRPr lang="en-US" altLang="zh-CN" dirty="0"/>
          </a:p>
          <a:p>
            <a:pPr lvl="2"/>
            <a:r>
              <a:rPr lang="zh-CN" altLang="en-US" dirty="0"/>
              <a:t>通过对历史积累的常问问题集合进行检索，回答用户提出的类似问题</a:t>
            </a:r>
            <a:endParaRPr lang="en-US" altLang="zh-CN" dirty="0"/>
          </a:p>
          <a:p>
            <a:pPr lvl="1"/>
            <a:r>
              <a:rPr lang="zh-CN" altLang="en-US" dirty="0">
                <a:solidFill>
                  <a:srgbClr val="C00000"/>
                </a:solidFill>
              </a:rPr>
              <a:t>阅读理解式</a:t>
            </a:r>
            <a:r>
              <a:rPr lang="zh-CN" altLang="en-US" dirty="0"/>
              <a:t>问答系统</a:t>
            </a:r>
            <a:endParaRPr lang="en-US" altLang="zh-CN" dirty="0"/>
          </a:p>
          <a:p>
            <a:pPr lvl="2"/>
            <a:r>
              <a:rPr lang="zh-CN" altLang="en-US" dirty="0"/>
              <a:t>通过抽取给定文档中的文本片段或生成一段答案来回答用户提出的问题</a:t>
            </a:r>
            <a:endParaRPr lang="en-CN" dirty="0"/>
          </a:p>
        </p:txBody>
      </p:sp>
    </p:spTree>
    <p:extLst>
      <p:ext uri="{BB962C8B-B14F-4D97-AF65-F5344CB8AC3E}">
        <p14:creationId xmlns:p14="http://schemas.microsoft.com/office/powerpoint/2010/main" val="351489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865B43-261B-0843-8BD1-EFE6D45EE288}"/>
              </a:ext>
            </a:extLst>
          </p:cNvPr>
          <p:cNvSpPr>
            <a:spLocks noGrp="1"/>
          </p:cNvSpPr>
          <p:nvPr>
            <p:ph type="sldNum" sz="quarter" idx="12"/>
          </p:nvPr>
        </p:nvSpPr>
        <p:spPr/>
        <p:txBody>
          <a:bodyPr/>
          <a:lstStyle/>
          <a:p>
            <a:fld id="{85F8B262-510B-45FB-9F68-19347AFD565E}" type="slidenum">
              <a:rPr lang="zh-CN" altLang="en-US" smtClean="0"/>
              <a:pPr/>
              <a:t>24</a:t>
            </a:fld>
            <a:endParaRPr lang="zh-CN" altLang="en-US" dirty="0"/>
          </a:p>
        </p:txBody>
      </p:sp>
      <p:sp>
        <p:nvSpPr>
          <p:cNvPr id="3" name="Footer Placeholder 2">
            <a:extLst>
              <a:ext uri="{FF2B5EF4-FFF2-40B4-BE49-F238E27FC236}">
                <a16:creationId xmlns:a16="http://schemas.microsoft.com/office/drawing/2014/main" id="{7A373521-D8D1-9C41-9626-F588B9FF5CF3}"/>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FF7AAEA0-9ECA-5741-B837-E8C925A22C48}"/>
              </a:ext>
            </a:extLst>
          </p:cNvPr>
          <p:cNvSpPr>
            <a:spLocks noGrp="1"/>
          </p:cNvSpPr>
          <p:nvPr>
            <p:ph type="title"/>
          </p:nvPr>
        </p:nvSpPr>
        <p:spPr/>
        <p:txBody>
          <a:bodyPr/>
          <a:lstStyle/>
          <a:p>
            <a:r>
              <a:rPr lang="en-CN" dirty="0"/>
              <a:t>更多任务</a:t>
            </a:r>
          </a:p>
        </p:txBody>
      </p:sp>
      <p:sp>
        <p:nvSpPr>
          <p:cNvPr id="5" name="Content Placeholder 4">
            <a:extLst>
              <a:ext uri="{FF2B5EF4-FFF2-40B4-BE49-F238E27FC236}">
                <a16:creationId xmlns:a16="http://schemas.microsoft.com/office/drawing/2014/main" id="{FEFCAC8A-7905-C84C-9803-9989FA26501D}"/>
              </a:ext>
            </a:extLst>
          </p:cNvPr>
          <p:cNvSpPr>
            <a:spLocks noGrp="1"/>
          </p:cNvSpPr>
          <p:nvPr>
            <p:ph sz="quarter" idx="1"/>
          </p:nvPr>
        </p:nvSpPr>
        <p:spPr/>
        <p:txBody>
          <a:bodyPr/>
          <a:lstStyle/>
          <a:p>
            <a:r>
              <a:rPr lang="en-CN" dirty="0"/>
              <a:t>机器翻译</a:t>
            </a:r>
            <a:r>
              <a:rPr lang="zh-CN" altLang="en-US" dirty="0"/>
              <a:t>（</a:t>
            </a:r>
            <a:r>
              <a:rPr lang="en-US" dirty="0"/>
              <a:t>Machine </a:t>
            </a:r>
            <a:r>
              <a:rPr lang="en-US" dirty="0" err="1"/>
              <a:t>Translation，MT</a:t>
            </a:r>
            <a:r>
              <a:rPr lang="zh-CN" altLang="en-US" dirty="0"/>
              <a:t>）</a:t>
            </a:r>
            <a:endParaRPr lang="en-CN" dirty="0"/>
          </a:p>
          <a:p>
            <a:r>
              <a:rPr lang="en-CN" dirty="0"/>
              <a:t>对话系统</a:t>
            </a:r>
            <a:r>
              <a:rPr lang="zh-CN" altLang="en-US" dirty="0"/>
              <a:t>（</a:t>
            </a:r>
            <a:r>
              <a:rPr lang="en-US" dirty="0"/>
              <a:t>Dialogue System</a:t>
            </a:r>
            <a:r>
              <a:rPr lang="zh-CN" altLang="en-US" dirty="0"/>
              <a:t>）</a:t>
            </a:r>
            <a:endParaRPr lang="en-CN" dirty="0"/>
          </a:p>
          <a:p>
            <a:pPr lvl="1"/>
            <a:endParaRPr lang="en-CN" dirty="0"/>
          </a:p>
        </p:txBody>
      </p:sp>
      <p:graphicFrame>
        <p:nvGraphicFramePr>
          <p:cNvPr id="6" name="表格 2">
            <a:extLst>
              <a:ext uri="{FF2B5EF4-FFF2-40B4-BE49-F238E27FC236}">
                <a16:creationId xmlns:a16="http://schemas.microsoft.com/office/drawing/2014/main" id="{390AB9FD-B4CD-184C-898D-62E0E2283452}"/>
              </a:ext>
            </a:extLst>
          </p:cNvPr>
          <p:cNvGraphicFramePr>
            <a:graphicFrameLocks noGrp="1"/>
          </p:cNvGraphicFramePr>
          <p:nvPr>
            <p:extLst>
              <p:ext uri="{D42A27DB-BD31-4B8C-83A1-F6EECF244321}">
                <p14:modId xmlns:p14="http://schemas.microsoft.com/office/powerpoint/2010/main" val="416293402"/>
              </p:ext>
            </p:extLst>
          </p:nvPr>
        </p:nvGraphicFramePr>
        <p:xfrm>
          <a:off x="1117214" y="2263949"/>
          <a:ext cx="10352460" cy="4117012"/>
        </p:xfrm>
        <a:graphic>
          <a:graphicData uri="http://schemas.openxmlformats.org/drawingml/2006/table">
            <a:tbl>
              <a:tblPr firstRow="1" bandRow="1">
                <a:tableStyleId>{5C22544A-7EE6-4342-B048-85BDC9FD1C3A}</a:tableStyleId>
              </a:tblPr>
              <a:tblGrid>
                <a:gridCol w="1826404">
                  <a:extLst>
                    <a:ext uri="{9D8B030D-6E8A-4147-A177-3AD203B41FA5}">
                      <a16:colId xmlns:a16="http://schemas.microsoft.com/office/drawing/2014/main" val="2068134766"/>
                    </a:ext>
                  </a:extLst>
                </a:gridCol>
                <a:gridCol w="2314580">
                  <a:extLst>
                    <a:ext uri="{9D8B030D-6E8A-4147-A177-3AD203B41FA5}">
                      <a16:colId xmlns:a16="http://schemas.microsoft.com/office/drawing/2014/main" val="1344604716"/>
                    </a:ext>
                  </a:extLst>
                </a:gridCol>
                <a:gridCol w="2070492">
                  <a:extLst>
                    <a:ext uri="{9D8B030D-6E8A-4147-A177-3AD203B41FA5}">
                      <a16:colId xmlns:a16="http://schemas.microsoft.com/office/drawing/2014/main" val="2031050138"/>
                    </a:ext>
                  </a:extLst>
                </a:gridCol>
                <a:gridCol w="2070492">
                  <a:extLst>
                    <a:ext uri="{9D8B030D-6E8A-4147-A177-3AD203B41FA5}">
                      <a16:colId xmlns:a16="http://schemas.microsoft.com/office/drawing/2014/main" val="20000"/>
                    </a:ext>
                  </a:extLst>
                </a:gridCol>
                <a:gridCol w="2070492">
                  <a:extLst>
                    <a:ext uri="{9D8B030D-6E8A-4147-A177-3AD203B41FA5}">
                      <a16:colId xmlns:a16="http://schemas.microsoft.com/office/drawing/2014/main" val="20002"/>
                    </a:ext>
                  </a:extLst>
                </a:gridCol>
              </a:tblGrid>
              <a:tr h="847256">
                <a:tc>
                  <a:txBody>
                    <a:bodyPr/>
                    <a:lstStyle/>
                    <a:p>
                      <a:pPr algn="ctr"/>
                      <a:endParaRPr lang="zh-CN" altLang="en-US" sz="1800" b="1" dirty="0">
                        <a:solidFill>
                          <a:schemeClr val="bg1"/>
                        </a:solidFill>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任务</a:t>
                      </a:r>
                      <a:r>
                        <a:rPr lang="zh-Hans" altLang="en-US" sz="1800" dirty="0">
                          <a:latin typeface="Microsoft YaHei" panose="020B0503020204020204" pitchFamily="34" charset="-122"/>
                          <a:ea typeface="Microsoft YaHei" panose="020B0503020204020204" pitchFamily="34" charset="-122"/>
                        </a:rPr>
                        <a:t>型</a:t>
                      </a:r>
                      <a:endParaRPr lang="en-US" altLang="zh-CN" sz="1800" dirty="0">
                        <a:latin typeface="Microsoft YaHei" panose="020B0503020204020204" pitchFamily="34" charset="-122"/>
                        <a:ea typeface="Microsoft YaHei" panose="020B0503020204020204" pitchFamily="34" charset="-122"/>
                      </a:endParaRPr>
                    </a:p>
                    <a:p>
                      <a:pPr algn="ctr"/>
                      <a:r>
                        <a:rPr lang="en-US" altLang="zh-CN" sz="1800" dirty="0">
                          <a:latin typeface="Microsoft YaHei" panose="020B0503020204020204" pitchFamily="34" charset="-122"/>
                          <a:ea typeface="Microsoft YaHei" panose="020B0503020204020204" pitchFamily="34" charset="-122"/>
                        </a:rPr>
                        <a:t>Task</a:t>
                      </a:r>
                      <a:endParaRPr lang="zh-CN" altLang="en-US" sz="1800" dirty="0">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zh-CN" altLang="en-US" sz="1800" b="1" dirty="0">
                          <a:solidFill>
                            <a:schemeClr val="bg1"/>
                          </a:solidFill>
                          <a:latin typeface="Microsoft YaHei" panose="020B0503020204020204" pitchFamily="34" charset="-122"/>
                          <a:ea typeface="Microsoft YaHei" panose="020B0503020204020204" pitchFamily="34" charset="-122"/>
                        </a:rPr>
                        <a:t>聊天</a:t>
                      </a:r>
                      <a:endParaRPr lang="en-US" altLang="zh-CN" sz="1800" b="1" dirty="0">
                        <a:solidFill>
                          <a:schemeClr val="bg1"/>
                        </a:solidFill>
                        <a:latin typeface="Microsoft YaHei" panose="020B0503020204020204" pitchFamily="34" charset="-122"/>
                        <a:ea typeface="Microsoft YaHei" panose="020B0503020204020204" pitchFamily="34" charset="-122"/>
                      </a:endParaRPr>
                    </a:p>
                    <a:p>
                      <a:pPr algn="ctr"/>
                      <a:r>
                        <a:rPr lang="en-US" altLang="zh-CN" sz="1800" b="1" dirty="0">
                          <a:solidFill>
                            <a:schemeClr val="bg1"/>
                          </a:solidFill>
                          <a:latin typeface="Microsoft YaHei" panose="020B0503020204020204" pitchFamily="34" charset="-122"/>
                          <a:ea typeface="Microsoft YaHei" panose="020B0503020204020204" pitchFamily="34" charset="-122"/>
                        </a:rPr>
                        <a:t>Chat</a:t>
                      </a:r>
                      <a:endParaRPr lang="zh-CN" altLang="en-US" sz="1800" b="1" dirty="0">
                        <a:solidFill>
                          <a:schemeClr val="bg1"/>
                        </a:solidFill>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知识问答</a:t>
                      </a:r>
                      <a:endParaRPr lang="en-US" altLang="zh-CN" sz="1800" dirty="0">
                        <a:latin typeface="Microsoft YaHei" panose="020B0503020204020204" pitchFamily="34" charset="-122"/>
                        <a:ea typeface="Microsoft YaHei" panose="020B0503020204020204" pitchFamily="34" charset="-122"/>
                      </a:endParaRPr>
                    </a:p>
                    <a:p>
                      <a:pPr algn="ctr"/>
                      <a:r>
                        <a:rPr lang="en-US" altLang="zh-CN" sz="1800" dirty="0">
                          <a:latin typeface="Microsoft YaHei" panose="020B0503020204020204" pitchFamily="34" charset="-122"/>
                          <a:ea typeface="Microsoft YaHei" panose="020B0503020204020204" pitchFamily="34" charset="-122"/>
                        </a:rPr>
                        <a:t>Knowledge </a:t>
                      </a:r>
                      <a:endParaRPr lang="zh-CN" altLang="en-US" sz="1800" dirty="0">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推荐</a:t>
                      </a:r>
                      <a:endParaRPr lang="en-US" altLang="zh-CN" sz="1800" dirty="0">
                        <a:latin typeface="Microsoft YaHei" panose="020B0503020204020204" pitchFamily="34" charset="-122"/>
                        <a:ea typeface="Microsoft YaHei" panose="020B0503020204020204" pitchFamily="34" charset="-122"/>
                      </a:endParaRPr>
                    </a:p>
                    <a:p>
                      <a:pPr algn="ctr"/>
                      <a:r>
                        <a:rPr lang="en-US" altLang="zh-CN" sz="1800" dirty="0">
                          <a:latin typeface="Microsoft YaHei" panose="020B0503020204020204" pitchFamily="34" charset="-122"/>
                          <a:ea typeface="Microsoft YaHei" panose="020B0503020204020204" pitchFamily="34" charset="-122"/>
                        </a:rPr>
                        <a:t>Recommen-dation</a:t>
                      </a:r>
                    </a:p>
                  </a:txBody>
                  <a:tcPr marL="51435" marR="51435" marT="25718" marB="25718" anchor="ctr"/>
                </a:tc>
                <a:extLst>
                  <a:ext uri="{0D108BD9-81ED-4DB2-BD59-A6C34878D82A}">
                    <a16:rowId xmlns:a16="http://schemas.microsoft.com/office/drawing/2014/main" val="10000"/>
                  </a:ext>
                </a:extLst>
              </a:tr>
              <a:tr h="549901">
                <a:tc>
                  <a:txBody>
                    <a:bodyPr/>
                    <a:lstStyle/>
                    <a:p>
                      <a:pPr algn="ctr"/>
                      <a:r>
                        <a:rPr lang="zh-CN" altLang="en-US" sz="1800" b="1" dirty="0">
                          <a:latin typeface="Microsoft YaHei" panose="020B0503020204020204" pitchFamily="34" charset="-122"/>
                          <a:ea typeface="Microsoft YaHei" panose="020B0503020204020204" pitchFamily="34" charset="-122"/>
                        </a:rPr>
                        <a:t>目的</a:t>
                      </a:r>
                      <a:endParaRPr lang="en-US" altLang="zh-CN" sz="1800" b="1" dirty="0">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完成任务或动作</a:t>
                      </a:r>
                    </a:p>
                  </a:txBody>
                  <a:tcPr marL="51435" marR="51435" marT="25718" marB="25718" anchor="ctr"/>
                </a:tc>
                <a:tc>
                  <a:txBody>
                    <a:bodyPr/>
                    <a:lstStyle/>
                    <a:p>
                      <a:pPr algn="ctr"/>
                      <a:r>
                        <a:rPr lang="zh-CN" altLang="en-US" sz="1800" b="0" dirty="0">
                          <a:solidFill>
                            <a:schemeClr val="tx1"/>
                          </a:solidFill>
                          <a:latin typeface="Microsoft YaHei" panose="020B0503020204020204" pitchFamily="34" charset="-122"/>
                          <a:ea typeface="Microsoft YaHei" panose="020B0503020204020204" pitchFamily="34" charset="-122"/>
                        </a:rPr>
                        <a:t>闲聊</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知识获取</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信息推荐</a:t>
                      </a:r>
                    </a:p>
                  </a:txBody>
                  <a:tcPr marL="51435" marR="51435" marT="25718" marB="25718" anchor="ctr"/>
                </a:tc>
                <a:extLst>
                  <a:ext uri="{0D108BD9-81ED-4DB2-BD59-A6C34878D82A}">
                    <a16:rowId xmlns:a16="http://schemas.microsoft.com/office/drawing/2014/main" val="10001"/>
                  </a:ext>
                </a:extLst>
              </a:tr>
              <a:tr h="549901">
                <a:tc>
                  <a:txBody>
                    <a:bodyPr/>
                    <a:lstStyle/>
                    <a:p>
                      <a:pPr algn="ctr"/>
                      <a:r>
                        <a:rPr lang="zh-CN" altLang="en-US" sz="1800" b="1" dirty="0">
                          <a:latin typeface="Microsoft YaHei" panose="020B0503020204020204" pitchFamily="34" charset="-122"/>
                          <a:ea typeface="Microsoft YaHei" panose="020B0503020204020204" pitchFamily="34" charset="-122"/>
                        </a:rPr>
                        <a:t>领域</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特定域（垂类）</a:t>
                      </a:r>
                    </a:p>
                  </a:txBody>
                  <a:tcPr marL="51435" marR="51435" marT="25718" marB="25718" anchor="ctr"/>
                </a:tc>
                <a:tc>
                  <a:txBody>
                    <a:bodyPr/>
                    <a:lstStyle/>
                    <a:p>
                      <a:pPr algn="ctr"/>
                      <a:r>
                        <a:rPr lang="zh-CN" altLang="en-US" sz="1800" b="0" dirty="0">
                          <a:solidFill>
                            <a:schemeClr val="tx1"/>
                          </a:solidFill>
                          <a:latin typeface="Microsoft YaHei" panose="020B0503020204020204" pitchFamily="34" charset="-122"/>
                          <a:ea typeface="Microsoft YaHei" panose="020B0503020204020204" pitchFamily="34" charset="-122"/>
                        </a:rPr>
                        <a:t>开放域</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开放域</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特定域</a:t>
                      </a:r>
                    </a:p>
                  </a:txBody>
                  <a:tcPr marL="51435" marR="51435" marT="25718" marB="25718" anchor="ctr"/>
                </a:tc>
                <a:extLst>
                  <a:ext uri="{0D108BD9-81ED-4DB2-BD59-A6C34878D82A}">
                    <a16:rowId xmlns:a16="http://schemas.microsoft.com/office/drawing/2014/main" val="10002"/>
                  </a:ext>
                </a:extLst>
              </a:tr>
              <a:tr h="549901">
                <a:tc>
                  <a:txBody>
                    <a:bodyPr/>
                    <a:lstStyle/>
                    <a:p>
                      <a:pPr algn="ctr"/>
                      <a:r>
                        <a:rPr lang="zh-Hans" altLang="en-US" sz="1800" b="1" dirty="0">
                          <a:latin typeface="Microsoft YaHei" panose="020B0503020204020204" pitchFamily="34" charset="-122"/>
                          <a:ea typeface="Microsoft YaHei" panose="020B0503020204020204" pitchFamily="34" charset="-122"/>
                        </a:rPr>
                        <a:t>以</a:t>
                      </a:r>
                      <a:r>
                        <a:rPr lang="zh-CN" altLang="en-US" sz="1800" b="1" dirty="0">
                          <a:latin typeface="Microsoft YaHei" panose="020B0503020204020204" pitchFamily="34" charset="-122"/>
                          <a:ea typeface="Microsoft YaHei" panose="020B0503020204020204" pitchFamily="34" charset="-122"/>
                        </a:rPr>
                        <a:t>话轮数评价</a:t>
                      </a:r>
                      <a:endParaRPr lang="en-US" altLang="zh-CN" sz="1800" b="1" dirty="0">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越少越好</a:t>
                      </a:r>
                    </a:p>
                  </a:txBody>
                  <a:tcPr marL="51435" marR="51435" marT="25718" marB="25718" anchor="ctr"/>
                </a:tc>
                <a:tc>
                  <a:txBody>
                    <a:bodyPr/>
                    <a:lstStyle/>
                    <a:p>
                      <a:pPr algn="ctr"/>
                      <a:r>
                        <a:rPr lang="zh-CN" altLang="en-US" sz="1800" b="0" dirty="0">
                          <a:solidFill>
                            <a:schemeClr val="tx1"/>
                          </a:solidFill>
                          <a:latin typeface="Microsoft YaHei" panose="020B0503020204020204" pitchFamily="34" charset="-122"/>
                          <a:ea typeface="Microsoft YaHei" panose="020B0503020204020204" pitchFamily="34" charset="-122"/>
                        </a:rPr>
                        <a:t>话轮越多越好</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越少越好</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越少越好</a:t>
                      </a:r>
                    </a:p>
                  </a:txBody>
                  <a:tcPr marL="51435" marR="51435" marT="25718" marB="25718" anchor="ctr"/>
                </a:tc>
                <a:extLst>
                  <a:ext uri="{0D108BD9-81ED-4DB2-BD59-A6C34878D82A}">
                    <a16:rowId xmlns:a16="http://schemas.microsoft.com/office/drawing/2014/main" val="10003"/>
                  </a:ext>
                </a:extLst>
              </a:tr>
              <a:tr h="564836">
                <a:tc>
                  <a:txBody>
                    <a:bodyPr/>
                    <a:lstStyle/>
                    <a:p>
                      <a:pPr algn="ctr"/>
                      <a:r>
                        <a:rPr lang="zh-CN" altLang="en-US" sz="1800" b="1" dirty="0">
                          <a:latin typeface="Microsoft YaHei" panose="020B0503020204020204" pitchFamily="34" charset="-122"/>
                          <a:ea typeface="Microsoft YaHei" panose="020B0503020204020204" pitchFamily="34" charset="-122"/>
                        </a:rPr>
                        <a:t>应用</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虚拟个人助理</a:t>
                      </a:r>
                    </a:p>
                  </a:txBody>
                  <a:tcPr marL="51435" marR="51435" marT="25718" marB="25718" anchor="ctr"/>
                </a:tc>
                <a:tc>
                  <a:txBody>
                    <a:bodyPr/>
                    <a:lstStyle/>
                    <a:p>
                      <a:pPr algn="ctr"/>
                      <a:r>
                        <a:rPr lang="zh-CN" altLang="en-US" sz="1800" b="0" dirty="0">
                          <a:solidFill>
                            <a:schemeClr val="tx1"/>
                          </a:solidFill>
                          <a:latin typeface="Microsoft YaHei" panose="020B0503020204020204" pitchFamily="34" charset="-122"/>
                          <a:ea typeface="Microsoft YaHei" panose="020B0503020204020204" pitchFamily="34" charset="-122"/>
                        </a:rPr>
                        <a:t>娱乐、情感陪护</a:t>
                      </a:r>
                      <a:endParaRPr lang="en-US" altLang="zh-CN" sz="1800" b="0" dirty="0">
                        <a:solidFill>
                          <a:schemeClr val="tx1"/>
                        </a:solidFill>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客服、教育</a:t>
                      </a:r>
                    </a:p>
                  </a:txBody>
                  <a:tcPr marL="51435" marR="51435" marT="25718" marB="25718" anchor="ctr"/>
                </a:tc>
                <a:tc>
                  <a:txBody>
                    <a:bodyPr/>
                    <a:lstStyle/>
                    <a:p>
                      <a:pPr algn="ctr"/>
                      <a:r>
                        <a:rPr lang="zh-CN" altLang="en-US" sz="1800" dirty="0">
                          <a:latin typeface="Microsoft YaHei" panose="020B0503020204020204" pitchFamily="34" charset="-122"/>
                          <a:ea typeface="Microsoft YaHei" panose="020B0503020204020204" pitchFamily="34" charset="-122"/>
                        </a:rPr>
                        <a:t>个性化推荐</a:t>
                      </a:r>
                    </a:p>
                  </a:txBody>
                  <a:tcPr marL="51435" marR="51435" marT="25718" marB="25718" anchor="ctr"/>
                </a:tc>
                <a:extLst>
                  <a:ext uri="{0D108BD9-81ED-4DB2-BD59-A6C34878D82A}">
                    <a16:rowId xmlns:a16="http://schemas.microsoft.com/office/drawing/2014/main" val="10004"/>
                  </a:ext>
                </a:extLst>
              </a:tr>
              <a:tr h="1028077">
                <a:tc>
                  <a:txBody>
                    <a:bodyPr/>
                    <a:lstStyle/>
                    <a:p>
                      <a:pPr algn="ctr"/>
                      <a:r>
                        <a:rPr lang="zh-CN" altLang="en-US" sz="1800" b="1" dirty="0">
                          <a:latin typeface="Microsoft YaHei" panose="020B0503020204020204" pitchFamily="34" charset="-122"/>
                          <a:ea typeface="Microsoft YaHei" panose="020B0503020204020204" pitchFamily="34" charset="-122"/>
                        </a:rPr>
                        <a:t>典型系统</a:t>
                      </a:r>
                    </a:p>
                  </a:txBody>
                  <a:tcPr marL="51435" marR="51435" marT="25718" marB="25718" anchor="ctr"/>
                </a:tc>
                <a:tc>
                  <a:txBody>
                    <a:bodyPr/>
                    <a:lstStyle/>
                    <a:p>
                      <a:pPr algn="ctr"/>
                      <a:r>
                        <a:rPr lang="en-US" altLang="zh-CN" sz="1800" dirty="0" err="1">
                          <a:latin typeface="Microsoft YaHei" panose="020B0503020204020204" pitchFamily="34" charset="-122"/>
                          <a:ea typeface="Microsoft YaHei" panose="020B0503020204020204" pitchFamily="34" charset="-122"/>
                        </a:rPr>
                        <a:t>Siri</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Cortana</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Google</a:t>
                      </a:r>
                      <a:r>
                        <a:rPr lang="zh-CN" altLang="en-US" sz="1800" dirty="0">
                          <a:latin typeface="Microsoft YaHei" panose="020B0503020204020204" pitchFamily="34" charset="-122"/>
                          <a:ea typeface="Microsoft YaHei" panose="020B0503020204020204" pitchFamily="34" charset="-122"/>
                        </a:rPr>
                        <a:t> </a:t>
                      </a:r>
                      <a:r>
                        <a:rPr lang="en-US" altLang="zh-CN" sz="1800" dirty="0">
                          <a:latin typeface="Microsoft YaHei" panose="020B0503020204020204" pitchFamily="34" charset="-122"/>
                          <a:ea typeface="Microsoft YaHei" panose="020B0503020204020204" pitchFamily="34" charset="-122"/>
                        </a:rPr>
                        <a:t>Assistant</a:t>
                      </a:r>
                      <a:r>
                        <a:rPr lang="zh-CN" altLang="en-US" sz="1800" dirty="0">
                          <a:latin typeface="Microsoft YaHei" panose="020B0503020204020204" pitchFamily="34" charset="-122"/>
                          <a:ea typeface="Microsoft YaHei" panose="020B0503020204020204" pitchFamily="34" charset="-122"/>
                        </a:rPr>
                        <a:t>、</a:t>
                      </a:r>
                      <a:endParaRPr lang="en-US" altLang="zh-CN" sz="1800" dirty="0">
                        <a:latin typeface="Microsoft YaHei" panose="020B0503020204020204" pitchFamily="34" charset="-122"/>
                        <a:ea typeface="Microsoft YaHei" panose="020B0503020204020204" pitchFamily="34" charset="-122"/>
                      </a:endParaRPr>
                    </a:p>
                    <a:p>
                      <a:pPr algn="ctr"/>
                      <a:r>
                        <a:rPr lang="zh-CN" altLang="en-US" sz="1800" dirty="0">
                          <a:latin typeface="Microsoft YaHei" panose="020B0503020204020204" pitchFamily="34" charset="-122"/>
                          <a:ea typeface="Microsoft YaHei" panose="020B0503020204020204" pitchFamily="34" charset="-122"/>
                        </a:rPr>
                        <a:t>度秘</a:t>
                      </a:r>
                    </a:p>
                  </a:txBody>
                  <a:tcPr marL="51435" marR="51435" marT="25718" marB="25718" anchor="ctr"/>
                </a:tc>
                <a:tc>
                  <a:txBody>
                    <a:bodyPr/>
                    <a:lstStyle/>
                    <a:p>
                      <a:pPr algn="ctr"/>
                      <a:r>
                        <a:rPr lang="zh-CN" altLang="en-US" sz="1800" b="0" dirty="0">
                          <a:solidFill>
                            <a:schemeClr val="tx1"/>
                          </a:solidFill>
                          <a:latin typeface="Microsoft YaHei" panose="020B0503020204020204" pitchFamily="34" charset="-122"/>
                          <a:ea typeface="Microsoft YaHei" panose="020B0503020204020204" pitchFamily="34" charset="-122"/>
                        </a:rPr>
                        <a:t>小冰、</a:t>
                      </a:r>
                      <a:r>
                        <a:rPr lang="ja-JP" altLang="en-US" sz="1800" b="0">
                          <a:solidFill>
                            <a:schemeClr val="tx1"/>
                          </a:solidFill>
                          <a:latin typeface="Microsoft YaHei" panose="020B0503020204020204" pitchFamily="34" charset="-122"/>
                          <a:ea typeface="Microsoft YaHei" panose="020B0503020204020204" pitchFamily="34" charset="-122"/>
                        </a:rPr>
                        <a:t>笨笨</a:t>
                      </a:r>
                      <a:endParaRPr lang="zh-CN" altLang="en-US" sz="1800" b="0" dirty="0">
                        <a:solidFill>
                          <a:schemeClr val="tx1"/>
                        </a:solidFill>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en-US" altLang="zh-CN" sz="1800" dirty="0">
                          <a:latin typeface="Microsoft YaHei" panose="020B0503020204020204" pitchFamily="34" charset="-122"/>
                          <a:ea typeface="Microsoft YaHei" panose="020B0503020204020204" pitchFamily="34" charset="-122"/>
                        </a:rPr>
                        <a:t>Watson</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Wolfram Alpha</a:t>
                      </a:r>
                      <a:endParaRPr lang="zh-CN" altLang="en-US" sz="1800" dirty="0">
                        <a:latin typeface="Microsoft YaHei" panose="020B0503020204020204" pitchFamily="34" charset="-122"/>
                        <a:ea typeface="Microsoft YaHei" panose="020B0503020204020204" pitchFamily="34" charset="-122"/>
                      </a:endParaRPr>
                    </a:p>
                  </a:txBody>
                  <a:tcPr marL="51435" marR="51435" marT="25718" marB="25718" anchor="ctr"/>
                </a:tc>
                <a:tc>
                  <a:txBody>
                    <a:bodyPr/>
                    <a:lstStyle/>
                    <a:p>
                      <a:pPr algn="ctr"/>
                      <a:r>
                        <a:rPr lang="ja-JP" altLang="en-US" sz="1800">
                          <a:latin typeface="Microsoft YaHei" panose="020B0503020204020204" pitchFamily="34" charset="-122"/>
                          <a:ea typeface="Microsoft YaHei" panose="020B0503020204020204" pitchFamily="34" charset="-122"/>
                        </a:rPr>
                        <a:t>阿里小蜜</a:t>
                      </a:r>
                      <a:endParaRPr lang="en-US" altLang="zh-CN" sz="1800" dirty="0">
                        <a:latin typeface="Microsoft YaHei" panose="020B0503020204020204" pitchFamily="34" charset="-122"/>
                        <a:ea typeface="Microsoft YaHei" panose="020B0503020204020204" pitchFamily="34" charset="-122"/>
                      </a:endParaRPr>
                    </a:p>
                  </a:txBody>
                  <a:tcPr marL="51435" marR="51435" marT="25718" marB="25718"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6091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94749" y="1215182"/>
            <a:ext cx="5167298" cy="453113"/>
          </a:xfrm>
        </p:spPr>
        <p:txBody>
          <a:bodyPr/>
          <a:lstStyle/>
          <a:p>
            <a:r>
              <a:rPr lang="en-CN" dirty="0">
                <a:solidFill>
                  <a:schemeClr val="bg1">
                    <a:lumMod val="50000"/>
                  </a:schemeClr>
                </a:solidFill>
              </a:rPr>
              <a:t>文本的表示</a:t>
            </a:r>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842413" y="894379"/>
            <a:ext cx="778752" cy="1035222"/>
          </a:xfrm>
        </p:spPr>
        <p:txBody>
          <a:bodyPr/>
          <a:lstStyle/>
          <a:p>
            <a:r>
              <a:rPr lang="en-US" altLang="zh-CN" dirty="0">
                <a:solidFill>
                  <a:schemeClr val="bg1">
                    <a:lumMod val="50000"/>
                  </a:schemeClr>
                </a:solidFill>
              </a:rPr>
              <a:t>1</a:t>
            </a:r>
            <a:endParaRPr lang="en-CN" dirty="0">
              <a:solidFill>
                <a:schemeClr val="bg1">
                  <a:lumMod val="50000"/>
                </a:schemeClr>
              </a:solidFill>
            </a:endParaRPr>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94749" y="2338801"/>
            <a:ext cx="5167298" cy="453113"/>
          </a:xfrm>
        </p:spPr>
        <p:txBody>
          <a:bodyPr/>
          <a:lstStyle/>
          <a:p>
            <a:r>
              <a:rPr lang="en-CN" dirty="0">
                <a:solidFill>
                  <a:schemeClr val="bg1">
                    <a:lumMod val="50000"/>
                  </a:schemeClr>
                </a:solidFill>
              </a:rPr>
              <a:t>自然语言处理任务</a:t>
            </a:r>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842413" y="2017998"/>
            <a:ext cx="778752" cy="1035222"/>
          </a:xfrm>
        </p:spPr>
        <p:txBody>
          <a:bodyPr/>
          <a:lstStyle/>
          <a:p>
            <a:r>
              <a:rPr lang="en-US" altLang="zh-CN" dirty="0">
                <a:solidFill>
                  <a:schemeClr val="bg1">
                    <a:lumMod val="50000"/>
                  </a:schemeClr>
                </a:solidFill>
              </a:rPr>
              <a:t>2</a:t>
            </a:r>
            <a:endParaRPr lang="en-CN" dirty="0">
              <a:solidFill>
                <a:schemeClr val="bg1">
                  <a:lumMod val="50000"/>
                </a:schemeClr>
              </a:solidFill>
            </a:endParaRPr>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94749" y="3462420"/>
            <a:ext cx="5167298" cy="453113"/>
          </a:xfrm>
        </p:spPr>
        <p:txBody>
          <a:bodyPr/>
          <a:lstStyle/>
          <a:p>
            <a:r>
              <a:rPr lang="en-CN" dirty="0"/>
              <a:t>自然语言处理的基本问题</a:t>
            </a:r>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842413" y="3141617"/>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94749" y="4586039"/>
            <a:ext cx="5167298" cy="453113"/>
          </a:xfrm>
        </p:spPr>
        <p:txBody>
          <a:bodyPr/>
          <a:lstStyle/>
          <a:p>
            <a:r>
              <a:rPr lang="en-CN" dirty="0">
                <a:solidFill>
                  <a:schemeClr val="bg1">
                    <a:lumMod val="50000"/>
                  </a:schemeClr>
                </a:solidFill>
              </a:rPr>
              <a:t>自然语言处理的评价指标</a:t>
            </a:r>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842413" y="4265236"/>
            <a:ext cx="778752" cy="1035222"/>
          </a:xfrm>
        </p:spPr>
        <p:txBody>
          <a:bodyPr/>
          <a:lstStyle/>
          <a:p>
            <a:r>
              <a:rPr lang="en-US" altLang="zh-CN" dirty="0">
                <a:solidFill>
                  <a:schemeClr val="bg1">
                    <a:lumMod val="50000"/>
                  </a:schemeClr>
                </a:solidFill>
              </a:rPr>
              <a:t>4</a:t>
            </a:r>
            <a:endParaRPr lang="en-CN" dirty="0">
              <a:solidFill>
                <a:schemeClr val="bg1">
                  <a:lumMod val="50000"/>
                </a:schemeClr>
              </a:solidFill>
            </a:endParaRPr>
          </a:p>
        </p:txBody>
      </p:sp>
    </p:spTree>
    <p:extLst>
      <p:ext uri="{BB962C8B-B14F-4D97-AF65-F5344CB8AC3E}">
        <p14:creationId xmlns:p14="http://schemas.microsoft.com/office/powerpoint/2010/main" val="1561156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AAD96C-4827-4F46-9BE3-EFC53F3A499B}"/>
              </a:ext>
            </a:extLst>
          </p:cNvPr>
          <p:cNvSpPr>
            <a:spLocks noGrp="1"/>
          </p:cNvSpPr>
          <p:nvPr>
            <p:ph type="sldNum" sz="quarter" idx="12"/>
          </p:nvPr>
        </p:nvSpPr>
        <p:spPr/>
        <p:txBody>
          <a:bodyPr/>
          <a:lstStyle/>
          <a:p>
            <a:fld id="{85F8B262-510B-45FB-9F68-19347AFD565E}" type="slidenum">
              <a:rPr lang="zh-CN" altLang="en-US" smtClean="0"/>
              <a:pPr/>
              <a:t>26</a:t>
            </a:fld>
            <a:endParaRPr lang="zh-CN" altLang="en-US" dirty="0"/>
          </a:p>
        </p:txBody>
      </p:sp>
      <p:sp>
        <p:nvSpPr>
          <p:cNvPr id="3" name="Footer Placeholder 2">
            <a:extLst>
              <a:ext uri="{FF2B5EF4-FFF2-40B4-BE49-F238E27FC236}">
                <a16:creationId xmlns:a16="http://schemas.microsoft.com/office/drawing/2014/main" id="{C5363F47-5299-0449-8FE1-F2D9CC3B82E5}"/>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D2EA0131-0BA8-D34E-8D51-1DCF5F177BC6}"/>
              </a:ext>
            </a:extLst>
          </p:cNvPr>
          <p:cNvSpPr>
            <a:spLocks noGrp="1"/>
          </p:cNvSpPr>
          <p:nvPr>
            <p:ph type="title"/>
          </p:nvPr>
        </p:nvSpPr>
        <p:spPr/>
        <p:txBody>
          <a:bodyPr/>
          <a:lstStyle/>
          <a:p>
            <a:r>
              <a:rPr lang="en-CN" dirty="0"/>
              <a:t>归结为四个基本问题</a:t>
            </a:r>
          </a:p>
        </p:txBody>
      </p:sp>
      <p:graphicFrame>
        <p:nvGraphicFramePr>
          <p:cNvPr id="6" name="Content Placeholder 5">
            <a:extLst>
              <a:ext uri="{FF2B5EF4-FFF2-40B4-BE49-F238E27FC236}">
                <a16:creationId xmlns:a16="http://schemas.microsoft.com/office/drawing/2014/main" id="{B80F8173-6690-0E48-BAFA-096B6458AC29}"/>
              </a:ext>
            </a:extLst>
          </p:cNvPr>
          <p:cNvGraphicFramePr>
            <a:graphicFrameLocks noGrp="1"/>
          </p:cNvGraphicFramePr>
          <p:nvPr>
            <p:ph sz="quarter" idx="1"/>
            <p:extLst>
              <p:ext uri="{D42A27DB-BD31-4B8C-83A1-F6EECF244321}">
                <p14:modId xmlns:p14="http://schemas.microsoft.com/office/powerpoint/2010/main" val="181451979"/>
              </p:ext>
            </p:extLst>
          </p:nvPr>
        </p:nvGraphicFramePr>
        <p:xfrm>
          <a:off x="722326" y="1070857"/>
          <a:ext cx="10799114" cy="5310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4139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AAD96C-4827-4F46-9BE3-EFC53F3A499B}"/>
              </a:ext>
            </a:extLst>
          </p:cNvPr>
          <p:cNvSpPr>
            <a:spLocks noGrp="1"/>
          </p:cNvSpPr>
          <p:nvPr>
            <p:ph type="sldNum" sz="quarter" idx="12"/>
          </p:nvPr>
        </p:nvSpPr>
        <p:spPr/>
        <p:txBody>
          <a:bodyPr/>
          <a:lstStyle/>
          <a:p>
            <a:fld id="{85F8B262-510B-45FB-9F68-19347AFD565E}" type="slidenum">
              <a:rPr lang="zh-CN" altLang="en-US" smtClean="0"/>
              <a:pPr/>
              <a:t>27</a:t>
            </a:fld>
            <a:endParaRPr lang="zh-CN" altLang="en-US" dirty="0"/>
          </a:p>
        </p:txBody>
      </p:sp>
      <p:sp>
        <p:nvSpPr>
          <p:cNvPr id="3" name="Footer Placeholder 2">
            <a:extLst>
              <a:ext uri="{FF2B5EF4-FFF2-40B4-BE49-F238E27FC236}">
                <a16:creationId xmlns:a16="http://schemas.microsoft.com/office/drawing/2014/main" id="{C5363F47-5299-0449-8FE1-F2D9CC3B82E5}"/>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D2EA0131-0BA8-D34E-8D51-1DCF5F177BC6}"/>
              </a:ext>
            </a:extLst>
          </p:cNvPr>
          <p:cNvSpPr>
            <a:spLocks noGrp="1"/>
          </p:cNvSpPr>
          <p:nvPr>
            <p:ph type="title"/>
          </p:nvPr>
        </p:nvSpPr>
        <p:spPr/>
        <p:txBody>
          <a:bodyPr/>
          <a:lstStyle/>
          <a:p>
            <a:r>
              <a:rPr lang="en-CN" dirty="0"/>
              <a:t>文本分类问题</a:t>
            </a:r>
          </a:p>
        </p:txBody>
      </p:sp>
      <p:sp>
        <p:nvSpPr>
          <p:cNvPr id="5" name="Content Placeholder 4">
            <a:extLst>
              <a:ext uri="{FF2B5EF4-FFF2-40B4-BE49-F238E27FC236}">
                <a16:creationId xmlns:a16="http://schemas.microsoft.com/office/drawing/2014/main" id="{E2D0BD3C-E93D-104F-991E-53F415E72C53}"/>
              </a:ext>
            </a:extLst>
          </p:cNvPr>
          <p:cNvSpPr>
            <a:spLocks noGrp="1"/>
          </p:cNvSpPr>
          <p:nvPr>
            <p:ph sz="quarter" idx="1"/>
          </p:nvPr>
        </p:nvSpPr>
        <p:spPr/>
        <p:txBody>
          <a:bodyPr/>
          <a:lstStyle/>
          <a:p>
            <a:r>
              <a:rPr lang="ja-JP" altLang="en-US"/>
              <a:t>将输入文本映射为所属类别</a:t>
            </a:r>
            <a:r>
              <a:rPr lang="zh-CN" altLang="en-US" dirty="0"/>
              <a:t>（预定义的</a:t>
            </a:r>
            <a:r>
              <a:rPr lang="ja-JP" altLang="en-US">
                <a:solidFill>
                  <a:srgbClr val="C00000"/>
                </a:solidFill>
              </a:rPr>
              <a:t>封闭集合</a:t>
            </a:r>
            <a:r>
              <a:rPr lang="zh-CN" altLang="en-US" dirty="0"/>
              <a:t>）</a:t>
            </a:r>
            <a:endParaRPr lang="ja-JP" altLang="en-US"/>
          </a:p>
          <a:p>
            <a:r>
              <a:rPr lang="en-CN" dirty="0"/>
              <a:t>最简单</a:t>
            </a:r>
            <a:r>
              <a:rPr lang="en-CN" dirty="0">
                <a:solidFill>
                  <a:srgbClr val="C00000"/>
                </a:solidFill>
              </a:rPr>
              <a:t>最基本</a:t>
            </a:r>
            <a:r>
              <a:rPr lang="en-CN" dirty="0"/>
              <a:t>的自然语言处理问题</a:t>
            </a:r>
          </a:p>
          <a:p>
            <a:r>
              <a:rPr lang="en-CN" dirty="0"/>
              <a:t>应用场景</a:t>
            </a:r>
          </a:p>
          <a:p>
            <a:pPr lvl="1"/>
            <a:r>
              <a:rPr lang="zh-CN" altLang="en-US" dirty="0"/>
              <a:t>垃圾邮件过滤、情感分类等</a:t>
            </a:r>
            <a:endParaRPr lang="en-US" altLang="zh-CN" dirty="0"/>
          </a:p>
          <a:p>
            <a:r>
              <a:rPr lang="en-CN" dirty="0"/>
              <a:t>很多问题可以</a:t>
            </a:r>
            <a:r>
              <a:rPr lang="en-CN" dirty="0">
                <a:solidFill>
                  <a:srgbClr val="C00000"/>
                </a:solidFill>
              </a:rPr>
              <a:t>转化</a:t>
            </a:r>
            <a:r>
              <a:rPr lang="en-CN" dirty="0"/>
              <a:t>为文本分类问题</a:t>
            </a:r>
          </a:p>
        </p:txBody>
      </p:sp>
      <p:grpSp>
        <p:nvGrpSpPr>
          <p:cNvPr id="6" name="Group 5">
            <a:extLst>
              <a:ext uri="{FF2B5EF4-FFF2-40B4-BE49-F238E27FC236}">
                <a16:creationId xmlns:a16="http://schemas.microsoft.com/office/drawing/2014/main" id="{D095C944-068B-A749-8CFA-E6D5574C8134}"/>
              </a:ext>
            </a:extLst>
          </p:cNvPr>
          <p:cNvGrpSpPr/>
          <p:nvPr/>
        </p:nvGrpSpPr>
        <p:grpSpPr>
          <a:xfrm>
            <a:off x="6955091" y="1941534"/>
            <a:ext cx="5043462" cy="4655302"/>
            <a:chOff x="6969007" y="1070857"/>
            <a:chExt cx="5490806" cy="5511428"/>
          </a:xfrm>
        </p:grpSpPr>
        <p:sp>
          <p:nvSpPr>
            <p:cNvPr id="7" name="TextBox 6">
              <a:extLst>
                <a:ext uri="{FF2B5EF4-FFF2-40B4-BE49-F238E27FC236}">
                  <a16:creationId xmlns:a16="http://schemas.microsoft.com/office/drawing/2014/main" id="{FD666880-524C-1A4D-8E6F-1CD75E7C9723}"/>
                </a:ext>
              </a:extLst>
            </p:cNvPr>
            <p:cNvSpPr txBox="1"/>
            <p:nvPr/>
          </p:nvSpPr>
          <p:spPr>
            <a:xfrm>
              <a:off x="7961587" y="6145032"/>
              <a:ext cx="4498226" cy="437253"/>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我</a:t>
              </a:r>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喜欢</a:t>
              </a:r>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打</a:t>
              </a:r>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篮球</a:t>
              </a:r>
              <a:endParaRPr lang="en-US" dirty="0">
                <a:latin typeface="Microsoft YaHei" panose="020B0503020204020204" pitchFamily="34" charset="-122"/>
                <a:ea typeface="Microsoft YaHei" panose="020B0503020204020204" pitchFamily="34" charset="-122"/>
              </a:endParaRPr>
            </a:p>
          </p:txBody>
        </p:sp>
        <p:grpSp>
          <p:nvGrpSpPr>
            <p:cNvPr id="8" name="Group 7">
              <a:extLst>
                <a:ext uri="{FF2B5EF4-FFF2-40B4-BE49-F238E27FC236}">
                  <a16:creationId xmlns:a16="http://schemas.microsoft.com/office/drawing/2014/main" id="{B1123846-F516-D04D-B6E9-60EEA2ECAB5F}"/>
                </a:ext>
              </a:extLst>
            </p:cNvPr>
            <p:cNvGrpSpPr/>
            <p:nvPr/>
          </p:nvGrpSpPr>
          <p:grpSpPr>
            <a:xfrm>
              <a:off x="9077135" y="2752164"/>
              <a:ext cx="1869374" cy="225349"/>
              <a:chOff x="4830196" y="1666605"/>
              <a:chExt cx="1869374" cy="225349"/>
            </a:xfrm>
          </p:grpSpPr>
          <p:sp>
            <p:nvSpPr>
              <p:cNvPr id="9" name="Rounded Rectangle 8">
                <a:extLst>
                  <a:ext uri="{FF2B5EF4-FFF2-40B4-BE49-F238E27FC236}">
                    <a16:creationId xmlns:a16="http://schemas.microsoft.com/office/drawing/2014/main" id="{6291F213-0DD5-354C-AF3D-F9BA5332B27A}"/>
                  </a:ext>
                </a:extLst>
              </p:cNvPr>
              <p:cNvSpPr/>
              <p:nvPr/>
            </p:nvSpPr>
            <p:spPr>
              <a:xfrm>
                <a:off x="4830196" y="1666605"/>
                <a:ext cx="1869374" cy="22534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10" name="Oval 9">
                <a:extLst>
                  <a:ext uri="{FF2B5EF4-FFF2-40B4-BE49-F238E27FC236}">
                    <a16:creationId xmlns:a16="http://schemas.microsoft.com/office/drawing/2014/main" id="{CC78A18A-D99C-E745-9A20-EDF1A9322EDD}"/>
                  </a:ext>
                </a:extLst>
              </p:cNvPr>
              <p:cNvSpPr/>
              <p:nvPr/>
            </p:nvSpPr>
            <p:spPr>
              <a:xfrm>
                <a:off x="4942538"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Oval 10">
                <a:extLst>
                  <a:ext uri="{FF2B5EF4-FFF2-40B4-BE49-F238E27FC236}">
                    <a16:creationId xmlns:a16="http://schemas.microsoft.com/office/drawing/2014/main" id="{91D0415B-956E-E941-961F-C84E6421ECB3}"/>
                  </a:ext>
                </a:extLst>
              </p:cNvPr>
              <p:cNvSpPr/>
              <p:nvPr/>
            </p:nvSpPr>
            <p:spPr>
              <a:xfrm>
                <a:off x="5160576"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Oval 11">
                <a:extLst>
                  <a:ext uri="{FF2B5EF4-FFF2-40B4-BE49-F238E27FC236}">
                    <a16:creationId xmlns:a16="http://schemas.microsoft.com/office/drawing/2014/main" id="{E1A78419-91EA-5346-A018-A96F79116F86}"/>
                  </a:ext>
                </a:extLst>
              </p:cNvPr>
              <p:cNvSpPr/>
              <p:nvPr/>
            </p:nvSpPr>
            <p:spPr>
              <a:xfrm>
                <a:off x="5378614"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Oval 12">
                <a:extLst>
                  <a:ext uri="{FF2B5EF4-FFF2-40B4-BE49-F238E27FC236}">
                    <a16:creationId xmlns:a16="http://schemas.microsoft.com/office/drawing/2014/main" id="{06918CB5-C332-1446-95A7-1B01CDBDFC76}"/>
                  </a:ext>
                </a:extLst>
              </p:cNvPr>
              <p:cNvSpPr/>
              <p:nvPr/>
            </p:nvSpPr>
            <p:spPr>
              <a:xfrm>
                <a:off x="5596652" y="1727069"/>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Oval 13">
                <a:extLst>
                  <a:ext uri="{FF2B5EF4-FFF2-40B4-BE49-F238E27FC236}">
                    <a16:creationId xmlns:a16="http://schemas.microsoft.com/office/drawing/2014/main" id="{3164BF78-09CD-BA4E-B276-6FDB3CFF770C}"/>
                  </a:ext>
                </a:extLst>
              </p:cNvPr>
              <p:cNvSpPr/>
              <p:nvPr/>
            </p:nvSpPr>
            <p:spPr>
              <a:xfrm>
                <a:off x="6032728"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Oval 14">
                <a:extLst>
                  <a:ext uri="{FF2B5EF4-FFF2-40B4-BE49-F238E27FC236}">
                    <a16:creationId xmlns:a16="http://schemas.microsoft.com/office/drawing/2014/main" id="{30359D78-CF84-7F4E-A4DD-6DF8DB932336}"/>
                  </a:ext>
                </a:extLst>
              </p:cNvPr>
              <p:cNvSpPr/>
              <p:nvPr/>
            </p:nvSpPr>
            <p:spPr>
              <a:xfrm>
                <a:off x="6250766"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Oval 15">
                <a:extLst>
                  <a:ext uri="{FF2B5EF4-FFF2-40B4-BE49-F238E27FC236}">
                    <a16:creationId xmlns:a16="http://schemas.microsoft.com/office/drawing/2014/main" id="{C4DBDD79-A5D9-7B4F-8E05-922B4952EA19}"/>
                  </a:ext>
                </a:extLst>
              </p:cNvPr>
              <p:cNvSpPr/>
              <p:nvPr/>
            </p:nvSpPr>
            <p:spPr>
              <a:xfrm>
                <a:off x="6468804"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Oval 16">
                <a:extLst>
                  <a:ext uri="{FF2B5EF4-FFF2-40B4-BE49-F238E27FC236}">
                    <a16:creationId xmlns:a16="http://schemas.microsoft.com/office/drawing/2014/main" id="{6C5A4AB5-2DBE-7443-8639-36C04F27B4F4}"/>
                  </a:ext>
                </a:extLst>
              </p:cNvPr>
              <p:cNvSpPr/>
              <p:nvPr/>
            </p:nvSpPr>
            <p:spPr>
              <a:xfrm>
                <a:off x="5814690"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18" name="Straight Arrow Connector 17">
              <a:extLst>
                <a:ext uri="{FF2B5EF4-FFF2-40B4-BE49-F238E27FC236}">
                  <a16:creationId xmlns:a16="http://schemas.microsoft.com/office/drawing/2014/main" id="{BD2F0DF9-D022-C941-82D0-234346106569}"/>
                </a:ext>
              </a:extLst>
            </p:cNvPr>
            <p:cNvCxnSpPr>
              <a:cxnSpLocks/>
            </p:cNvCxnSpPr>
            <p:nvPr/>
          </p:nvCxnSpPr>
          <p:spPr>
            <a:xfrm flipV="1">
              <a:off x="8472661" y="4287363"/>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236B98A5-F893-CF4A-9A32-4473F390E024}"/>
                </a:ext>
              </a:extLst>
            </p:cNvPr>
            <p:cNvGrpSpPr/>
            <p:nvPr/>
          </p:nvGrpSpPr>
          <p:grpSpPr>
            <a:xfrm>
              <a:off x="8336148" y="4694165"/>
              <a:ext cx="273026" cy="1000002"/>
              <a:chOff x="3898286" y="3606229"/>
              <a:chExt cx="273026" cy="1000002"/>
            </a:xfrm>
          </p:grpSpPr>
          <p:sp>
            <p:nvSpPr>
              <p:cNvPr id="20" name="Rounded Rectangle 19">
                <a:extLst>
                  <a:ext uri="{FF2B5EF4-FFF2-40B4-BE49-F238E27FC236}">
                    <a16:creationId xmlns:a16="http://schemas.microsoft.com/office/drawing/2014/main" id="{F760411E-A0C3-B849-A016-058B00B19FA8}"/>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Oval 20">
                <a:extLst>
                  <a:ext uri="{FF2B5EF4-FFF2-40B4-BE49-F238E27FC236}">
                    <a16:creationId xmlns:a16="http://schemas.microsoft.com/office/drawing/2014/main" id="{0DD30FE2-1796-154E-A3BE-43A0125334E6}"/>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Oval 21">
                <a:extLst>
                  <a:ext uri="{FF2B5EF4-FFF2-40B4-BE49-F238E27FC236}">
                    <a16:creationId xmlns:a16="http://schemas.microsoft.com/office/drawing/2014/main" id="{BEF652D0-7707-2D46-9856-2DE074299F2F}"/>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Oval 22">
                <a:extLst>
                  <a:ext uri="{FF2B5EF4-FFF2-40B4-BE49-F238E27FC236}">
                    <a16:creationId xmlns:a16="http://schemas.microsoft.com/office/drawing/2014/main" id="{C9C1E4E2-4B4A-8E4C-8538-453F5BF1B687}"/>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Oval 23">
                <a:extLst>
                  <a:ext uri="{FF2B5EF4-FFF2-40B4-BE49-F238E27FC236}">
                    <a16:creationId xmlns:a16="http://schemas.microsoft.com/office/drawing/2014/main" id="{D2DCF578-13C7-084F-935C-31CD4DA1AB72}"/>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25" name="Group 24">
              <a:extLst>
                <a:ext uri="{FF2B5EF4-FFF2-40B4-BE49-F238E27FC236}">
                  <a16:creationId xmlns:a16="http://schemas.microsoft.com/office/drawing/2014/main" id="{A1FD60C4-CBF1-CB4D-B8A5-A4D36D3B0C37}"/>
                </a:ext>
              </a:extLst>
            </p:cNvPr>
            <p:cNvGrpSpPr/>
            <p:nvPr/>
          </p:nvGrpSpPr>
          <p:grpSpPr>
            <a:xfrm>
              <a:off x="9387939" y="4694165"/>
              <a:ext cx="273026" cy="1000002"/>
              <a:chOff x="3898286" y="3606229"/>
              <a:chExt cx="273026" cy="1000002"/>
            </a:xfrm>
          </p:grpSpPr>
          <p:sp>
            <p:nvSpPr>
              <p:cNvPr id="26" name="Rounded Rectangle 25">
                <a:extLst>
                  <a:ext uri="{FF2B5EF4-FFF2-40B4-BE49-F238E27FC236}">
                    <a16:creationId xmlns:a16="http://schemas.microsoft.com/office/drawing/2014/main" id="{9BC1468F-5153-F642-878E-FBBC8CC1FD69}"/>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7" name="Oval 26">
                <a:extLst>
                  <a:ext uri="{FF2B5EF4-FFF2-40B4-BE49-F238E27FC236}">
                    <a16:creationId xmlns:a16="http://schemas.microsoft.com/office/drawing/2014/main" id="{79B2F94B-2F17-8A42-8FAD-6335C8E855D7}"/>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Oval 27">
                <a:extLst>
                  <a:ext uri="{FF2B5EF4-FFF2-40B4-BE49-F238E27FC236}">
                    <a16:creationId xmlns:a16="http://schemas.microsoft.com/office/drawing/2014/main" id="{051F272D-8C3F-8342-A9DF-FC11CE303D6E}"/>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Oval 28">
                <a:extLst>
                  <a:ext uri="{FF2B5EF4-FFF2-40B4-BE49-F238E27FC236}">
                    <a16:creationId xmlns:a16="http://schemas.microsoft.com/office/drawing/2014/main" id="{4E0352E2-98CC-AD43-9603-7B7516C69CA6}"/>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Oval 29">
                <a:extLst>
                  <a:ext uri="{FF2B5EF4-FFF2-40B4-BE49-F238E27FC236}">
                    <a16:creationId xmlns:a16="http://schemas.microsoft.com/office/drawing/2014/main" id="{F49ECBDC-381D-B140-85AE-F92FCFFC81BB}"/>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31" name="Group 30">
              <a:extLst>
                <a:ext uri="{FF2B5EF4-FFF2-40B4-BE49-F238E27FC236}">
                  <a16:creationId xmlns:a16="http://schemas.microsoft.com/office/drawing/2014/main" id="{641256C4-31FD-0D4C-9974-BC0E86B64C85}"/>
                </a:ext>
              </a:extLst>
            </p:cNvPr>
            <p:cNvGrpSpPr/>
            <p:nvPr/>
          </p:nvGrpSpPr>
          <p:grpSpPr>
            <a:xfrm>
              <a:off x="10466294" y="4694164"/>
              <a:ext cx="273026" cy="1000002"/>
              <a:chOff x="3898286" y="3606229"/>
              <a:chExt cx="273026" cy="1000002"/>
            </a:xfrm>
          </p:grpSpPr>
          <p:sp>
            <p:nvSpPr>
              <p:cNvPr id="32" name="Rounded Rectangle 31">
                <a:extLst>
                  <a:ext uri="{FF2B5EF4-FFF2-40B4-BE49-F238E27FC236}">
                    <a16:creationId xmlns:a16="http://schemas.microsoft.com/office/drawing/2014/main" id="{AC912B2A-103D-2C4C-AC88-A1C83E4D8F2D}"/>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33" name="Oval 32">
                <a:extLst>
                  <a:ext uri="{FF2B5EF4-FFF2-40B4-BE49-F238E27FC236}">
                    <a16:creationId xmlns:a16="http://schemas.microsoft.com/office/drawing/2014/main" id="{95432734-D8FF-DC4E-A9CB-556E34467A44}"/>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Oval 33">
                <a:extLst>
                  <a:ext uri="{FF2B5EF4-FFF2-40B4-BE49-F238E27FC236}">
                    <a16:creationId xmlns:a16="http://schemas.microsoft.com/office/drawing/2014/main" id="{19702577-D959-DB49-9644-0C8004DA7B5E}"/>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Oval 34">
                <a:extLst>
                  <a:ext uri="{FF2B5EF4-FFF2-40B4-BE49-F238E27FC236}">
                    <a16:creationId xmlns:a16="http://schemas.microsoft.com/office/drawing/2014/main" id="{849E70DC-9D51-9149-8ACD-FAD2FC482529}"/>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Oval 35">
                <a:extLst>
                  <a:ext uri="{FF2B5EF4-FFF2-40B4-BE49-F238E27FC236}">
                    <a16:creationId xmlns:a16="http://schemas.microsoft.com/office/drawing/2014/main" id="{9D62DF2E-5FC3-9745-A28A-790D957ACDDE}"/>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37" name="Group 36">
              <a:extLst>
                <a:ext uri="{FF2B5EF4-FFF2-40B4-BE49-F238E27FC236}">
                  <a16:creationId xmlns:a16="http://schemas.microsoft.com/office/drawing/2014/main" id="{BF30AD7A-9367-4947-AC24-FD650EB6B60A}"/>
                </a:ext>
              </a:extLst>
            </p:cNvPr>
            <p:cNvGrpSpPr/>
            <p:nvPr/>
          </p:nvGrpSpPr>
          <p:grpSpPr>
            <a:xfrm>
              <a:off x="11518085" y="4694164"/>
              <a:ext cx="273026" cy="1000002"/>
              <a:chOff x="3898286" y="3606229"/>
              <a:chExt cx="273026" cy="1000002"/>
            </a:xfrm>
          </p:grpSpPr>
          <p:sp>
            <p:nvSpPr>
              <p:cNvPr id="38" name="Rounded Rectangle 37">
                <a:extLst>
                  <a:ext uri="{FF2B5EF4-FFF2-40B4-BE49-F238E27FC236}">
                    <a16:creationId xmlns:a16="http://schemas.microsoft.com/office/drawing/2014/main" id="{C4B3A5E3-B36E-B846-BA60-0583135902D0}"/>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39" name="Oval 38">
                <a:extLst>
                  <a:ext uri="{FF2B5EF4-FFF2-40B4-BE49-F238E27FC236}">
                    <a16:creationId xmlns:a16="http://schemas.microsoft.com/office/drawing/2014/main" id="{5FDC2890-A590-E046-A3D6-66563E67F1D3}"/>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Oval 39">
                <a:extLst>
                  <a:ext uri="{FF2B5EF4-FFF2-40B4-BE49-F238E27FC236}">
                    <a16:creationId xmlns:a16="http://schemas.microsoft.com/office/drawing/2014/main" id="{FE4EBC24-6ACC-6C46-9A7F-65A22E3420BA}"/>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Oval 40">
                <a:extLst>
                  <a:ext uri="{FF2B5EF4-FFF2-40B4-BE49-F238E27FC236}">
                    <a16:creationId xmlns:a16="http://schemas.microsoft.com/office/drawing/2014/main" id="{5BF7F680-EA28-E042-BCB0-7A023EB752A0}"/>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Oval 41">
                <a:extLst>
                  <a:ext uri="{FF2B5EF4-FFF2-40B4-BE49-F238E27FC236}">
                    <a16:creationId xmlns:a16="http://schemas.microsoft.com/office/drawing/2014/main" id="{55F5A138-D161-624A-BF13-287DDAA7FE82}"/>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43" name="TextBox 42">
              <a:extLst>
                <a:ext uri="{FF2B5EF4-FFF2-40B4-BE49-F238E27FC236}">
                  <a16:creationId xmlns:a16="http://schemas.microsoft.com/office/drawing/2014/main" id="{FD0334C0-7C5C-D543-B7D8-92004125C8CB}"/>
                </a:ext>
              </a:extLst>
            </p:cNvPr>
            <p:cNvSpPr txBox="1"/>
            <p:nvPr/>
          </p:nvSpPr>
          <p:spPr>
            <a:xfrm>
              <a:off x="7084424" y="4927710"/>
              <a:ext cx="877163" cy="369332"/>
            </a:xfrm>
            <a:prstGeom prst="rect">
              <a:avLst/>
            </a:prstGeom>
            <a:noFill/>
          </p:spPr>
          <p:txBody>
            <a:bodyPr wrap="none" rtlCol="0">
              <a:spAutoFit/>
            </a:bodyPr>
            <a:lstStyle/>
            <a:p>
              <a:r>
                <a:rPr lang="ja-JP" altLang="en-US">
                  <a:latin typeface="Microsoft YaHei" panose="020B0503020204020204" pitchFamily="34" charset="-122"/>
                  <a:ea typeface="Microsoft YaHei" panose="020B0503020204020204" pitchFamily="34" charset="-122"/>
                </a:rPr>
                <a:t>词表示</a:t>
              </a:r>
              <a:endParaRPr lang="en-US" dirty="0">
                <a:latin typeface="Microsoft YaHei" panose="020B0503020204020204" pitchFamily="34" charset="-122"/>
                <a:ea typeface="Microsoft YaHei" panose="020B0503020204020204" pitchFamily="34" charset="-122"/>
              </a:endParaRPr>
            </a:p>
          </p:txBody>
        </p:sp>
        <p:sp>
          <p:nvSpPr>
            <p:cNvPr id="44" name="Rectangle 43">
              <a:extLst>
                <a:ext uri="{FF2B5EF4-FFF2-40B4-BE49-F238E27FC236}">
                  <a16:creationId xmlns:a16="http://schemas.microsoft.com/office/drawing/2014/main" id="{E4DDE22C-199C-404D-A92E-D23F0EA7F9C2}"/>
                </a:ext>
              </a:extLst>
            </p:cNvPr>
            <p:cNvSpPr/>
            <p:nvPr/>
          </p:nvSpPr>
          <p:spPr>
            <a:xfrm>
              <a:off x="8340805" y="3547222"/>
              <a:ext cx="3454963" cy="67800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a:latin typeface="Microsoft YaHei" panose="020B0503020204020204" pitchFamily="34" charset="-122"/>
                  <a:ea typeface="Microsoft YaHei" panose="020B0503020204020204" pitchFamily="34" charset="-122"/>
                </a:rPr>
                <a:t>文本表示计算</a:t>
              </a:r>
              <a:r>
                <a:rPr lang="zh-CN" altLang="en-US" dirty="0">
                  <a:latin typeface="Microsoft YaHei" panose="020B0503020204020204" pitchFamily="34" charset="-122"/>
                  <a:ea typeface="Microsoft YaHei" panose="020B0503020204020204" pitchFamily="34" charset="-122"/>
                </a:rPr>
                <a:t>（</a:t>
              </a:r>
              <a:r>
                <a:rPr lang="ja-JP" altLang="en-US">
                  <a:latin typeface="Microsoft YaHei" panose="020B0503020204020204" pitchFamily="34" charset="-122"/>
                  <a:ea typeface="Microsoft YaHei" panose="020B0503020204020204" pitchFamily="34" charset="-122"/>
                </a:rPr>
                <a:t>编码器</a:t>
              </a:r>
              <a:r>
                <a:rPr lang="zh-CN" altLang="en-US" dirty="0">
                  <a:latin typeface="Microsoft YaHei" panose="020B0503020204020204" pitchFamily="34" charset="-122"/>
                  <a:ea typeface="Microsoft YaHei" panose="020B0503020204020204" pitchFamily="34" charset="-122"/>
                </a:rPr>
                <a:t>）</a:t>
              </a:r>
              <a:endParaRPr lang="en-US" dirty="0">
                <a:latin typeface="Microsoft YaHei" panose="020B0503020204020204" pitchFamily="34" charset="-122"/>
                <a:ea typeface="Microsoft YaHei" panose="020B0503020204020204" pitchFamily="34" charset="-122"/>
              </a:endParaRPr>
            </a:p>
          </p:txBody>
        </p:sp>
        <p:cxnSp>
          <p:nvCxnSpPr>
            <p:cNvPr id="45" name="Straight Arrow Connector 44">
              <a:extLst>
                <a:ext uri="{FF2B5EF4-FFF2-40B4-BE49-F238E27FC236}">
                  <a16:creationId xmlns:a16="http://schemas.microsoft.com/office/drawing/2014/main" id="{C67EC7E4-2885-0049-9805-93091EE59DAC}"/>
                </a:ext>
              </a:extLst>
            </p:cNvPr>
            <p:cNvCxnSpPr>
              <a:cxnSpLocks/>
            </p:cNvCxnSpPr>
            <p:nvPr/>
          </p:nvCxnSpPr>
          <p:spPr>
            <a:xfrm flipV="1">
              <a:off x="9510196" y="4287363"/>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54B1C02-4A25-954A-99BF-27C613246317}"/>
                </a:ext>
              </a:extLst>
            </p:cNvPr>
            <p:cNvCxnSpPr>
              <a:cxnSpLocks/>
            </p:cNvCxnSpPr>
            <p:nvPr/>
          </p:nvCxnSpPr>
          <p:spPr>
            <a:xfrm flipV="1">
              <a:off x="10593704" y="4287362"/>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B87D24F-0DFD-734B-83A1-6A8B1DD5AEDC}"/>
                </a:ext>
              </a:extLst>
            </p:cNvPr>
            <p:cNvCxnSpPr>
              <a:cxnSpLocks/>
            </p:cNvCxnSpPr>
            <p:nvPr/>
          </p:nvCxnSpPr>
          <p:spPr>
            <a:xfrm flipV="1">
              <a:off x="11631239" y="4287362"/>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6241465-9E46-F845-A812-57CB28052C89}"/>
                </a:ext>
              </a:extLst>
            </p:cNvPr>
            <p:cNvCxnSpPr>
              <a:cxnSpLocks/>
            </p:cNvCxnSpPr>
            <p:nvPr/>
          </p:nvCxnSpPr>
          <p:spPr>
            <a:xfrm flipV="1">
              <a:off x="8473400" y="5730992"/>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F956E88-F074-1A4A-B6B5-0D091C12D90A}"/>
                </a:ext>
              </a:extLst>
            </p:cNvPr>
            <p:cNvCxnSpPr>
              <a:cxnSpLocks/>
            </p:cNvCxnSpPr>
            <p:nvPr/>
          </p:nvCxnSpPr>
          <p:spPr>
            <a:xfrm flipV="1">
              <a:off x="9510935" y="5730992"/>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7A9C64D-60B3-1E45-BA3D-FF0B8EF425D4}"/>
                </a:ext>
              </a:extLst>
            </p:cNvPr>
            <p:cNvCxnSpPr>
              <a:cxnSpLocks/>
            </p:cNvCxnSpPr>
            <p:nvPr/>
          </p:nvCxnSpPr>
          <p:spPr>
            <a:xfrm flipV="1">
              <a:off x="10594443" y="5730991"/>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9EB3F6E-C509-4046-B671-BF2E5CBDFBF6}"/>
                </a:ext>
              </a:extLst>
            </p:cNvPr>
            <p:cNvCxnSpPr>
              <a:cxnSpLocks/>
            </p:cNvCxnSpPr>
            <p:nvPr/>
          </p:nvCxnSpPr>
          <p:spPr>
            <a:xfrm flipV="1">
              <a:off x="11631978" y="5730991"/>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9E2F406-BCEE-7443-9276-AA9B8C1D0B11}"/>
                </a:ext>
              </a:extLst>
            </p:cNvPr>
            <p:cNvSpPr txBox="1"/>
            <p:nvPr/>
          </p:nvSpPr>
          <p:spPr>
            <a:xfrm>
              <a:off x="6969007" y="2689756"/>
              <a:ext cx="1206273" cy="437253"/>
            </a:xfrm>
            <a:prstGeom prst="rect">
              <a:avLst/>
            </a:prstGeom>
            <a:noFill/>
          </p:spPr>
          <p:txBody>
            <a:bodyPr wrap="none" rtlCol="0">
              <a:spAutoFit/>
            </a:bodyPr>
            <a:lstStyle/>
            <a:p>
              <a:r>
                <a:rPr lang="ja-JP" altLang="en-US">
                  <a:latin typeface="Microsoft YaHei" panose="020B0503020204020204" pitchFamily="34" charset="-122"/>
                  <a:ea typeface="Microsoft YaHei" panose="020B0503020204020204" pitchFamily="34" charset="-122"/>
                </a:rPr>
                <a:t>文本表示</a:t>
              </a:r>
              <a:endParaRPr lang="en-US" dirty="0">
                <a:latin typeface="Microsoft YaHei" panose="020B0503020204020204" pitchFamily="34" charset="-122"/>
                <a:ea typeface="Microsoft YaHei" panose="020B0503020204020204" pitchFamily="34" charset="-122"/>
              </a:endParaRPr>
            </a:p>
          </p:txBody>
        </p:sp>
        <p:cxnSp>
          <p:nvCxnSpPr>
            <p:cNvPr id="53" name="Straight Arrow Connector 52">
              <a:extLst>
                <a:ext uri="{FF2B5EF4-FFF2-40B4-BE49-F238E27FC236}">
                  <a16:creationId xmlns:a16="http://schemas.microsoft.com/office/drawing/2014/main" id="{8940BC34-E049-234C-8BD7-00A37AF050DF}"/>
                </a:ext>
              </a:extLst>
            </p:cNvPr>
            <p:cNvCxnSpPr>
              <a:cxnSpLocks/>
            </p:cNvCxnSpPr>
            <p:nvPr/>
          </p:nvCxnSpPr>
          <p:spPr>
            <a:xfrm flipV="1">
              <a:off x="10043357" y="3059088"/>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BF2779E8-6782-CE4A-A177-647F86D55852}"/>
                </a:ext>
              </a:extLst>
            </p:cNvPr>
            <p:cNvSpPr/>
            <p:nvPr/>
          </p:nvSpPr>
          <p:spPr>
            <a:xfrm>
              <a:off x="8780593" y="1837950"/>
              <a:ext cx="2455523" cy="44104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a:latin typeface="Microsoft YaHei" panose="020B0503020204020204" pitchFamily="34" charset="-122"/>
                  <a:ea typeface="Microsoft YaHei" panose="020B0503020204020204" pitchFamily="34" charset="-122"/>
                </a:rPr>
                <a:t>分类器</a:t>
              </a:r>
              <a:endParaRPr lang="en-US" dirty="0">
                <a:latin typeface="Microsoft YaHei" panose="020B0503020204020204" pitchFamily="34" charset="-122"/>
                <a:ea typeface="Microsoft YaHei" panose="020B0503020204020204" pitchFamily="34" charset="-122"/>
              </a:endParaRPr>
            </a:p>
          </p:txBody>
        </p:sp>
        <p:grpSp>
          <p:nvGrpSpPr>
            <p:cNvPr id="55" name="Group 54">
              <a:extLst>
                <a:ext uri="{FF2B5EF4-FFF2-40B4-BE49-F238E27FC236}">
                  <a16:creationId xmlns:a16="http://schemas.microsoft.com/office/drawing/2014/main" id="{05C34891-A490-8E4E-8769-F8786FB2A5C9}"/>
                </a:ext>
              </a:extLst>
            </p:cNvPr>
            <p:cNvGrpSpPr/>
            <p:nvPr/>
          </p:nvGrpSpPr>
          <p:grpSpPr>
            <a:xfrm>
              <a:off x="9672384" y="1133265"/>
              <a:ext cx="734921" cy="231519"/>
              <a:chOff x="5177479" y="1279980"/>
              <a:chExt cx="734921" cy="231519"/>
            </a:xfrm>
          </p:grpSpPr>
          <p:sp>
            <p:nvSpPr>
              <p:cNvPr id="56" name="Rounded Rectangle 55">
                <a:extLst>
                  <a:ext uri="{FF2B5EF4-FFF2-40B4-BE49-F238E27FC236}">
                    <a16:creationId xmlns:a16="http://schemas.microsoft.com/office/drawing/2014/main" id="{B79B0FAA-1101-D049-80E5-4E54E3D6E1E8}"/>
                  </a:ext>
                </a:extLst>
              </p:cNvPr>
              <p:cNvSpPr/>
              <p:nvPr/>
            </p:nvSpPr>
            <p:spPr>
              <a:xfrm>
                <a:off x="5177479" y="1279980"/>
                <a:ext cx="734921" cy="23151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57" name="Oval 56">
                <a:extLst>
                  <a:ext uri="{FF2B5EF4-FFF2-40B4-BE49-F238E27FC236}">
                    <a16:creationId xmlns:a16="http://schemas.microsoft.com/office/drawing/2014/main" id="{0E48E9EA-9B56-5845-A532-78980F84447C}"/>
                  </a:ext>
                </a:extLst>
              </p:cNvPr>
              <p:cNvSpPr/>
              <p:nvPr/>
            </p:nvSpPr>
            <p:spPr>
              <a:xfrm>
                <a:off x="5248725" y="133517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8" name="Oval 57">
                <a:extLst>
                  <a:ext uri="{FF2B5EF4-FFF2-40B4-BE49-F238E27FC236}">
                    <a16:creationId xmlns:a16="http://schemas.microsoft.com/office/drawing/2014/main" id="{3A6BB8C7-7E59-744D-BB14-4EA60C9F7CB5}"/>
                  </a:ext>
                </a:extLst>
              </p:cNvPr>
              <p:cNvSpPr/>
              <p:nvPr/>
            </p:nvSpPr>
            <p:spPr>
              <a:xfrm>
                <a:off x="5466763" y="133517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9" name="Oval 58">
                <a:extLst>
                  <a:ext uri="{FF2B5EF4-FFF2-40B4-BE49-F238E27FC236}">
                    <a16:creationId xmlns:a16="http://schemas.microsoft.com/office/drawing/2014/main" id="{BB9B6347-D4DC-8B4C-B136-761E0A1BB3DE}"/>
                  </a:ext>
                </a:extLst>
              </p:cNvPr>
              <p:cNvSpPr/>
              <p:nvPr/>
            </p:nvSpPr>
            <p:spPr>
              <a:xfrm>
                <a:off x="5684801" y="133517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60" name="Straight Arrow Connector 59">
              <a:extLst>
                <a:ext uri="{FF2B5EF4-FFF2-40B4-BE49-F238E27FC236}">
                  <a16:creationId xmlns:a16="http://schemas.microsoft.com/office/drawing/2014/main" id="{3BFF1552-5D7C-4A4E-A8AE-419E27241F4F}"/>
                </a:ext>
              </a:extLst>
            </p:cNvPr>
            <p:cNvCxnSpPr>
              <a:cxnSpLocks/>
            </p:cNvCxnSpPr>
            <p:nvPr/>
          </p:nvCxnSpPr>
          <p:spPr>
            <a:xfrm flipV="1">
              <a:off x="10032920" y="2329575"/>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5E98986-DF40-004D-B8B9-6296EC1C8D35}"/>
                </a:ext>
              </a:extLst>
            </p:cNvPr>
            <p:cNvCxnSpPr>
              <a:cxnSpLocks/>
            </p:cNvCxnSpPr>
            <p:nvPr/>
          </p:nvCxnSpPr>
          <p:spPr>
            <a:xfrm flipV="1">
              <a:off x="10028137" y="1395606"/>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55F8B53-5C06-024B-89EB-851C1032385D}"/>
                </a:ext>
              </a:extLst>
            </p:cNvPr>
            <p:cNvSpPr txBox="1"/>
            <p:nvPr/>
          </p:nvSpPr>
          <p:spPr>
            <a:xfrm>
              <a:off x="6971412" y="1070857"/>
              <a:ext cx="1103187" cy="369332"/>
            </a:xfrm>
            <a:prstGeom prst="rect">
              <a:avLst/>
            </a:prstGeom>
            <a:noFill/>
          </p:spPr>
          <p:txBody>
            <a:bodyPr wrap="none" rtlCol="0">
              <a:spAutoFit/>
            </a:bodyPr>
            <a:lstStyle/>
            <a:p>
              <a:r>
                <a:rPr lang="ja-JP" altLang="en-US">
                  <a:latin typeface="Microsoft YaHei" panose="020B0503020204020204" pitchFamily="34" charset="-122"/>
                  <a:ea typeface="Microsoft YaHei" panose="020B0503020204020204" pitchFamily="34" charset="-122"/>
                </a:rPr>
                <a:t>输出概率</a:t>
              </a:r>
              <a:endParaRPr lang="en-US"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43863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AAD96C-4827-4F46-9BE3-EFC53F3A499B}"/>
              </a:ext>
            </a:extLst>
          </p:cNvPr>
          <p:cNvSpPr>
            <a:spLocks noGrp="1"/>
          </p:cNvSpPr>
          <p:nvPr>
            <p:ph type="sldNum" sz="quarter" idx="12"/>
          </p:nvPr>
        </p:nvSpPr>
        <p:spPr/>
        <p:txBody>
          <a:bodyPr/>
          <a:lstStyle/>
          <a:p>
            <a:fld id="{85F8B262-510B-45FB-9F68-19347AFD565E}" type="slidenum">
              <a:rPr lang="zh-CN" altLang="en-US" smtClean="0"/>
              <a:pPr/>
              <a:t>28</a:t>
            </a:fld>
            <a:endParaRPr lang="zh-CN" altLang="en-US" dirty="0"/>
          </a:p>
        </p:txBody>
      </p:sp>
      <p:sp>
        <p:nvSpPr>
          <p:cNvPr id="3" name="Footer Placeholder 2">
            <a:extLst>
              <a:ext uri="{FF2B5EF4-FFF2-40B4-BE49-F238E27FC236}">
                <a16:creationId xmlns:a16="http://schemas.microsoft.com/office/drawing/2014/main" id="{C5363F47-5299-0449-8FE1-F2D9CC3B82E5}"/>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D2EA0131-0BA8-D34E-8D51-1DCF5F177BC6}"/>
              </a:ext>
            </a:extLst>
          </p:cNvPr>
          <p:cNvSpPr>
            <a:spLocks noGrp="1"/>
          </p:cNvSpPr>
          <p:nvPr>
            <p:ph type="title"/>
          </p:nvPr>
        </p:nvSpPr>
        <p:spPr/>
        <p:txBody>
          <a:bodyPr/>
          <a:lstStyle/>
          <a:p>
            <a:r>
              <a:rPr lang="en-CN" dirty="0"/>
              <a:t>文本匹配问题</a:t>
            </a:r>
          </a:p>
        </p:txBody>
      </p:sp>
      <p:sp>
        <p:nvSpPr>
          <p:cNvPr id="5" name="Content Placeholder 4">
            <a:extLst>
              <a:ext uri="{FF2B5EF4-FFF2-40B4-BE49-F238E27FC236}">
                <a16:creationId xmlns:a16="http://schemas.microsoft.com/office/drawing/2014/main" id="{E2D0BD3C-E93D-104F-991E-53F415E72C53}"/>
              </a:ext>
            </a:extLst>
          </p:cNvPr>
          <p:cNvSpPr>
            <a:spLocks noGrp="1"/>
          </p:cNvSpPr>
          <p:nvPr>
            <p:ph sz="quarter" idx="1"/>
          </p:nvPr>
        </p:nvSpPr>
        <p:spPr>
          <a:xfrm>
            <a:off x="722326" y="1070857"/>
            <a:ext cx="5139855" cy="5310104"/>
          </a:xfrm>
        </p:spPr>
        <p:txBody>
          <a:bodyPr/>
          <a:lstStyle/>
          <a:p>
            <a:r>
              <a:rPr lang="ja-JP" altLang="en-US"/>
              <a:t>判断</a:t>
            </a:r>
            <a:r>
              <a:rPr lang="ja-JP" altLang="en-US">
                <a:solidFill>
                  <a:srgbClr val="C00000"/>
                </a:solidFill>
              </a:rPr>
              <a:t>两段文本</a:t>
            </a:r>
            <a:r>
              <a:rPr lang="ja-JP" altLang="en-US"/>
              <a:t>之间的匹配关系</a:t>
            </a:r>
          </a:p>
          <a:p>
            <a:pPr lvl="1"/>
            <a:r>
              <a:rPr lang="en-US" dirty="0" err="1"/>
              <a:t>如</a:t>
            </a:r>
            <a:r>
              <a:rPr lang="ja-JP" altLang="en-US"/>
              <a:t>复述关系</a:t>
            </a:r>
            <a:r>
              <a:rPr lang="zh-CN" altLang="en-US" dirty="0"/>
              <a:t>、</a:t>
            </a:r>
            <a:r>
              <a:rPr lang="ja-JP" altLang="en-US"/>
              <a:t>蕴含关系等</a:t>
            </a:r>
          </a:p>
          <a:p>
            <a:r>
              <a:rPr lang="ja-JP" altLang="en-US"/>
              <a:t>解决方案</a:t>
            </a:r>
            <a:endParaRPr lang="en-US" altLang="ja-JP" dirty="0"/>
          </a:p>
          <a:p>
            <a:pPr lvl="1"/>
            <a:r>
              <a:rPr lang="ja-JP" altLang="en-US">
                <a:solidFill>
                  <a:srgbClr val="C00000"/>
                </a:solidFill>
              </a:rPr>
              <a:t>双塔</a:t>
            </a:r>
            <a:r>
              <a:rPr lang="ja-JP" altLang="en-US"/>
              <a:t>结构</a:t>
            </a:r>
            <a:endParaRPr lang="en-US" altLang="ja-JP" dirty="0"/>
          </a:p>
          <a:p>
            <a:pPr lvl="2"/>
            <a:r>
              <a:rPr lang="ja-JP" altLang="en-US"/>
              <a:t>两段文本分别通过两个模型映射为向量</a:t>
            </a:r>
            <a:r>
              <a:rPr lang="zh-CN" altLang="en-US" dirty="0"/>
              <a:t>，然后判断两个向量之间的匹配关系</a:t>
            </a:r>
            <a:endParaRPr lang="en-US" altLang="ja-JP" dirty="0"/>
          </a:p>
          <a:p>
            <a:pPr lvl="1"/>
            <a:r>
              <a:rPr lang="ja-JP" altLang="en-CN">
                <a:solidFill>
                  <a:srgbClr val="C00000"/>
                </a:solidFill>
              </a:rPr>
              <a:t>单塔</a:t>
            </a:r>
            <a:r>
              <a:rPr lang="ja-JP" altLang="en-CN"/>
              <a:t>结构</a:t>
            </a:r>
            <a:endParaRPr lang="en-US" altLang="ja-JP" dirty="0"/>
          </a:p>
          <a:p>
            <a:pPr lvl="2"/>
            <a:r>
              <a:rPr lang="ja-JP" altLang="en-US"/>
              <a:t>将两段文本直接拼接，然后进行匹配关系分类</a:t>
            </a:r>
            <a:endParaRPr lang="en-CN" dirty="0"/>
          </a:p>
        </p:txBody>
      </p:sp>
      <p:grpSp>
        <p:nvGrpSpPr>
          <p:cNvPr id="6" name="Group 5">
            <a:extLst>
              <a:ext uri="{FF2B5EF4-FFF2-40B4-BE49-F238E27FC236}">
                <a16:creationId xmlns:a16="http://schemas.microsoft.com/office/drawing/2014/main" id="{D7807D70-78E9-7140-86F8-2F237E79FF49}"/>
              </a:ext>
            </a:extLst>
          </p:cNvPr>
          <p:cNvGrpSpPr/>
          <p:nvPr/>
        </p:nvGrpSpPr>
        <p:grpSpPr>
          <a:xfrm>
            <a:off x="6030255" y="1303232"/>
            <a:ext cx="5858987" cy="5009502"/>
            <a:chOff x="6030255" y="1303232"/>
            <a:chExt cx="5858987" cy="5009502"/>
          </a:xfrm>
        </p:grpSpPr>
        <p:grpSp>
          <p:nvGrpSpPr>
            <p:cNvPr id="109" name="Group 108">
              <a:extLst>
                <a:ext uri="{FF2B5EF4-FFF2-40B4-BE49-F238E27FC236}">
                  <a16:creationId xmlns:a16="http://schemas.microsoft.com/office/drawing/2014/main" id="{F287B8C9-ECEA-234F-AF6E-19EC693A3A1B}"/>
                </a:ext>
              </a:extLst>
            </p:cNvPr>
            <p:cNvGrpSpPr/>
            <p:nvPr/>
          </p:nvGrpSpPr>
          <p:grpSpPr>
            <a:xfrm>
              <a:off x="6030255" y="1303232"/>
              <a:ext cx="5858987" cy="4332409"/>
              <a:chOff x="492978" y="952635"/>
              <a:chExt cx="9875379" cy="5547054"/>
            </a:xfrm>
          </p:grpSpPr>
          <p:sp>
            <p:nvSpPr>
              <p:cNvPr id="7" name="TextBox 6">
                <a:extLst>
                  <a:ext uri="{FF2B5EF4-FFF2-40B4-BE49-F238E27FC236}">
                    <a16:creationId xmlns:a16="http://schemas.microsoft.com/office/drawing/2014/main" id="{43F0C179-7050-E04A-856B-D5546C466159}"/>
                  </a:ext>
                </a:extLst>
              </p:cNvPr>
              <p:cNvSpPr txBox="1"/>
              <p:nvPr/>
            </p:nvSpPr>
            <p:spPr>
              <a:xfrm>
                <a:off x="1900026" y="6026810"/>
                <a:ext cx="4195973" cy="472879"/>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我</a:t>
                </a:r>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喜欢</a:t>
                </a:r>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打</a:t>
                </a:r>
                <a:r>
                  <a:rPr lang="zh-CN" altLang="en-US" dirty="0">
                    <a:latin typeface="Microsoft YaHei" panose="020B0503020204020204" pitchFamily="34" charset="-122"/>
                    <a:ea typeface="Microsoft YaHei" panose="020B0503020204020204" pitchFamily="34" charset="-122"/>
                  </a:rPr>
                  <a:t> </a:t>
                </a:r>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篮球</a:t>
                </a:r>
                <a:endParaRPr lang="en-US" dirty="0">
                  <a:latin typeface="Microsoft YaHei" panose="020B0503020204020204" pitchFamily="34" charset="-122"/>
                  <a:ea typeface="Microsoft YaHei" panose="020B0503020204020204" pitchFamily="34" charset="-122"/>
                </a:endParaRPr>
              </a:p>
            </p:txBody>
          </p:sp>
          <p:grpSp>
            <p:nvGrpSpPr>
              <p:cNvPr id="8" name="Group 7">
                <a:extLst>
                  <a:ext uri="{FF2B5EF4-FFF2-40B4-BE49-F238E27FC236}">
                    <a16:creationId xmlns:a16="http://schemas.microsoft.com/office/drawing/2014/main" id="{0892D1D3-5735-D441-9CF3-020D846C1617}"/>
                  </a:ext>
                </a:extLst>
              </p:cNvPr>
              <p:cNvGrpSpPr/>
              <p:nvPr/>
            </p:nvGrpSpPr>
            <p:grpSpPr>
              <a:xfrm>
                <a:off x="2981135" y="2633942"/>
                <a:ext cx="1869374" cy="225349"/>
                <a:chOff x="4830196" y="1666605"/>
                <a:chExt cx="1869374" cy="225349"/>
              </a:xfrm>
            </p:grpSpPr>
            <p:sp>
              <p:nvSpPr>
                <p:cNvPr id="9" name="Rounded Rectangle 8">
                  <a:extLst>
                    <a:ext uri="{FF2B5EF4-FFF2-40B4-BE49-F238E27FC236}">
                      <a16:creationId xmlns:a16="http://schemas.microsoft.com/office/drawing/2014/main" id="{72D406E6-469C-A94F-9A40-820078B91EAA}"/>
                    </a:ext>
                  </a:extLst>
                </p:cNvPr>
                <p:cNvSpPr/>
                <p:nvPr/>
              </p:nvSpPr>
              <p:spPr>
                <a:xfrm>
                  <a:off x="4830196" y="1666605"/>
                  <a:ext cx="1869374" cy="22534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10" name="Oval 9">
                  <a:extLst>
                    <a:ext uri="{FF2B5EF4-FFF2-40B4-BE49-F238E27FC236}">
                      <a16:creationId xmlns:a16="http://schemas.microsoft.com/office/drawing/2014/main" id="{947CB25D-9E15-AD4A-9E23-B6A97F3C3C26}"/>
                    </a:ext>
                  </a:extLst>
                </p:cNvPr>
                <p:cNvSpPr/>
                <p:nvPr/>
              </p:nvSpPr>
              <p:spPr>
                <a:xfrm>
                  <a:off x="4942538"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Oval 10">
                  <a:extLst>
                    <a:ext uri="{FF2B5EF4-FFF2-40B4-BE49-F238E27FC236}">
                      <a16:creationId xmlns:a16="http://schemas.microsoft.com/office/drawing/2014/main" id="{785DB8DA-3BC7-D14D-9A29-A204DF5951E8}"/>
                    </a:ext>
                  </a:extLst>
                </p:cNvPr>
                <p:cNvSpPr/>
                <p:nvPr/>
              </p:nvSpPr>
              <p:spPr>
                <a:xfrm>
                  <a:off x="5160576"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Oval 11">
                  <a:extLst>
                    <a:ext uri="{FF2B5EF4-FFF2-40B4-BE49-F238E27FC236}">
                      <a16:creationId xmlns:a16="http://schemas.microsoft.com/office/drawing/2014/main" id="{E909D3F5-EFBF-634D-B5D4-28C52DFD72B0}"/>
                    </a:ext>
                  </a:extLst>
                </p:cNvPr>
                <p:cNvSpPr/>
                <p:nvPr/>
              </p:nvSpPr>
              <p:spPr>
                <a:xfrm>
                  <a:off x="5378614"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Oval 12">
                  <a:extLst>
                    <a:ext uri="{FF2B5EF4-FFF2-40B4-BE49-F238E27FC236}">
                      <a16:creationId xmlns:a16="http://schemas.microsoft.com/office/drawing/2014/main" id="{DC1DFE50-56C9-2242-A4BF-F011B797B72D}"/>
                    </a:ext>
                  </a:extLst>
                </p:cNvPr>
                <p:cNvSpPr/>
                <p:nvPr/>
              </p:nvSpPr>
              <p:spPr>
                <a:xfrm>
                  <a:off x="5596652" y="1727069"/>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Oval 13">
                  <a:extLst>
                    <a:ext uri="{FF2B5EF4-FFF2-40B4-BE49-F238E27FC236}">
                      <a16:creationId xmlns:a16="http://schemas.microsoft.com/office/drawing/2014/main" id="{14B3556C-6977-D449-9B78-D573E0DDC759}"/>
                    </a:ext>
                  </a:extLst>
                </p:cNvPr>
                <p:cNvSpPr/>
                <p:nvPr/>
              </p:nvSpPr>
              <p:spPr>
                <a:xfrm>
                  <a:off x="6032728"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Oval 14">
                  <a:extLst>
                    <a:ext uri="{FF2B5EF4-FFF2-40B4-BE49-F238E27FC236}">
                      <a16:creationId xmlns:a16="http://schemas.microsoft.com/office/drawing/2014/main" id="{CCB222DE-9B50-E04B-BFFD-5F6F1A682360}"/>
                    </a:ext>
                  </a:extLst>
                </p:cNvPr>
                <p:cNvSpPr/>
                <p:nvPr/>
              </p:nvSpPr>
              <p:spPr>
                <a:xfrm>
                  <a:off x="6250766"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Oval 15">
                  <a:extLst>
                    <a:ext uri="{FF2B5EF4-FFF2-40B4-BE49-F238E27FC236}">
                      <a16:creationId xmlns:a16="http://schemas.microsoft.com/office/drawing/2014/main" id="{ABC9573E-49A5-2848-BC07-73B187236CF6}"/>
                    </a:ext>
                  </a:extLst>
                </p:cNvPr>
                <p:cNvSpPr/>
                <p:nvPr/>
              </p:nvSpPr>
              <p:spPr>
                <a:xfrm>
                  <a:off x="6468804"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Oval 16">
                  <a:extLst>
                    <a:ext uri="{FF2B5EF4-FFF2-40B4-BE49-F238E27FC236}">
                      <a16:creationId xmlns:a16="http://schemas.microsoft.com/office/drawing/2014/main" id="{C24231BF-0117-2247-8502-B7E5AFAD7388}"/>
                    </a:ext>
                  </a:extLst>
                </p:cNvPr>
                <p:cNvSpPr/>
                <p:nvPr/>
              </p:nvSpPr>
              <p:spPr>
                <a:xfrm>
                  <a:off x="5814690"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18" name="Straight Arrow Connector 17">
                <a:extLst>
                  <a:ext uri="{FF2B5EF4-FFF2-40B4-BE49-F238E27FC236}">
                    <a16:creationId xmlns:a16="http://schemas.microsoft.com/office/drawing/2014/main" id="{D16582B0-50C3-7547-8D87-A5EB6CDE09EB}"/>
                  </a:ext>
                </a:extLst>
              </p:cNvPr>
              <p:cNvCxnSpPr>
                <a:cxnSpLocks/>
              </p:cNvCxnSpPr>
              <p:nvPr/>
            </p:nvCxnSpPr>
            <p:spPr>
              <a:xfrm flipV="1">
                <a:off x="2376661" y="4169141"/>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FD7374C-3F8B-DD4F-B62E-EBA132BBEE25}"/>
                  </a:ext>
                </a:extLst>
              </p:cNvPr>
              <p:cNvGrpSpPr/>
              <p:nvPr/>
            </p:nvGrpSpPr>
            <p:grpSpPr>
              <a:xfrm>
                <a:off x="2240148" y="4575943"/>
                <a:ext cx="273026" cy="1000002"/>
                <a:chOff x="3898286" y="3606229"/>
                <a:chExt cx="273026" cy="1000002"/>
              </a:xfrm>
            </p:grpSpPr>
            <p:sp>
              <p:nvSpPr>
                <p:cNvPr id="20" name="Rounded Rectangle 19">
                  <a:extLst>
                    <a:ext uri="{FF2B5EF4-FFF2-40B4-BE49-F238E27FC236}">
                      <a16:creationId xmlns:a16="http://schemas.microsoft.com/office/drawing/2014/main" id="{C38D8DF5-6658-104F-BDE0-AC2D849C6EB8}"/>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Oval 20">
                  <a:extLst>
                    <a:ext uri="{FF2B5EF4-FFF2-40B4-BE49-F238E27FC236}">
                      <a16:creationId xmlns:a16="http://schemas.microsoft.com/office/drawing/2014/main" id="{BD01093A-6B7C-EA47-9EDD-4C9C86ACC355}"/>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Oval 21">
                  <a:extLst>
                    <a:ext uri="{FF2B5EF4-FFF2-40B4-BE49-F238E27FC236}">
                      <a16:creationId xmlns:a16="http://schemas.microsoft.com/office/drawing/2014/main" id="{C177ED37-2018-734A-8DFC-179CAD40CF13}"/>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Oval 22">
                  <a:extLst>
                    <a:ext uri="{FF2B5EF4-FFF2-40B4-BE49-F238E27FC236}">
                      <a16:creationId xmlns:a16="http://schemas.microsoft.com/office/drawing/2014/main" id="{863D42C4-A419-CC44-823E-C4748E443DA6}"/>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Oval 23">
                  <a:extLst>
                    <a:ext uri="{FF2B5EF4-FFF2-40B4-BE49-F238E27FC236}">
                      <a16:creationId xmlns:a16="http://schemas.microsoft.com/office/drawing/2014/main" id="{6B3EB3BA-2EBD-B74C-ADD8-8E6AE6AEA9E8}"/>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25" name="Group 24">
                <a:extLst>
                  <a:ext uri="{FF2B5EF4-FFF2-40B4-BE49-F238E27FC236}">
                    <a16:creationId xmlns:a16="http://schemas.microsoft.com/office/drawing/2014/main" id="{084E647C-A0FE-624F-8FED-C74CFDE8C2E4}"/>
                  </a:ext>
                </a:extLst>
              </p:cNvPr>
              <p:cNvGrpSpPr/>
              <p:nvPr/>
            </p:nvGrpSpPr>
            <p:grpSpPr>
              <a:xfrm>
                <a:off x="3291939" y="4575943"/>
                <a:ext cx="273026" cy="1000002"/>
                <a:chOff x="3898286" y="3606229"/>
                <a:chExt cx="273026" cy="1000002"/>
              </a:xfrm>
            </p:grpSpPr>
            <p:sp>
              <p:nvSpPr>
                <p:cNvPr id="26" name="Rounded Rectangle 25">
                  <a:extLst>
                    <a:ext uri="{FF2B5EF4-FFF2-40B4-BE49-F238E27FC236}">
                      <a16:creationId xmlns:a16="http://schemas.microsoft.com/office/drawing/2014/main" id="{5908E6CC-CB8D-DF44-AD1C-D7F145CBC3D6}"/>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7" name="Oval 26">
                  <a:extLst>
                    <a:ext uri="{FF2B5EF4-FFF2-40B4-BE49-F238E27FC236}">
                      <a16:creationId xmlns:a16="http://schemas.microsoft.com/office/drawing/2014/main" id="{AF163813-A388-2D45-8620-6EDDD7F8C445}"/>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Oval 27">
                  <a:extLst>
                    <a:ext uri="{FF2B5EF4-FFF2-40B4-BE49-F238E27FC236}">
                      <a16:creationId xmlns:a16="http://schemas.microsoft.com/office/drawing/2014/main" id="{6A30D2DC-E7AF-9648-B0FC-EF88E427B7C0}"/>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Oval 28">
                  <a:extLst>
                    <a:ext uri="{FF2B5EF4-FFF2-40B4-BE49-F238E27FC236}">
                      <a16:creationId xmlns:a16="http://schemas.microsoft.com/office/drawing/2014/main" id="{D3E96AD8-C5E3-6E4B-AB67-C586D8C9DD63}"/>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Oval 29">
                  <a:extLst>
                    <a:ext uri="{FF2B5EF4-FFF2-40B4-BE49-F238E27FC236}">
                      <a16:creationId xmlns:a16="http://schemas.microsoft.com/office/drawing/2014/main" id="{80D8E8D5-E64F-F642-81FD-46FE3566D48F}"/>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31" name="Group 30">
                <a:extLst>
                  <a:ext uri="{FF2B5EF4-FFF2-40B4-BE49-F238E27FC236}">
                    <a16:creationId xmlns:a16="http://schemas.microsoft.com/office/drawing/2014/main" id="{81BBBE61-CD21-6F41-A297-B2ECF19FCBFF}"/>
                  </a:ext>
                </a:extLst>
              </p:cNvPr>
              <p:cNvGrpSpPr/>
              <p:nvPr/>
            </p:nvGrpSpPr>
            <p:grpSpPr>
              <a:xfrm>
                <a:off x="4370294" y="4575942"/>
                <a:ext cx="273026" cy="1000002"/>
                <a:chOff x="3898286" y="3606229"/>
                <a:chExt cx="273026" cy="1000002"/>
              </a:xfrm>
            </p:grpSpPr>
            <p:sp>
              <p:nvSpPr>
                <p:cNvPr id="32" name="Rounded Rectangle 31">
                  <a:extLst>
                    <a:ext uri="{FF2B5EF4-FFF2-40B4-BE49-F238E27FC236}">
                      <a16:creationId xmlns:a16="http://schemas.microsoft.com/office/drawing/2014/main" id="{3A2249D4-2E83-0643-9565-4E5D6EF2877A}"/>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33" name="Oval 32">
                  <a:extLst>
                    <a:ext uri="{FF2B5EF4-FFF2-40B4-BE49-F238E27FC236}">
                      <a16:creationId xmlns:a16="http://schemas.microsoft.com/office/drawing/2014/main" id="{3DE3AE61-52AE-7B44-9155-8859C812D373}"/>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Oval 33">
                  <a:extLst>
                    <a:ext uri="{FF2B5EF4-FFF2-40B4-BE49-F238E27FC236}">
                      <a16:creationId xmlns:a16="http://schemas.microsoft.com/office/drawing/2014/main" id="{721E4269-E0C4-BE48-BDAF-5E3B8EAD601D}"/>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Oval 34">
                  <a:extLst>
                    <a:ext uri="{FF2B5EF4-FFF2-40B4-BE49-F238E27FC236}">
                      <a16:creationId xmlns:a16="http://schemas.microsoft.com/office/drawing/2014/main" id="{C96B8FBC-2929-3D48-819D-C38061207D56}"/>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Oval 35">
                  <a:extLst>
                    <a:ext uri="{FF2B5EF4-FFF2-40B4-BE49-F238E27FC236}">
                      <a16:creationId xmlns:a16="http://schemas.microsoft.com/office/drawing/2014/main" id="{BB3DB4DB-4FCD-D246-8159-E1228CBFC913}"/>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37" name="Group 36">
                <a:extLst>
                  <a:ext uri="{FF2B5EF4-FFF2-40B4-BE49-F238E27FC236}">
                    <a16:creationId xmlns:a16="http://schemas.microsoft.com/office/drawing/2014/main" id="{622469CE-0867-7449-A66C-744CB3F7A31B}"/>
                  </a:ext>
                </a:extLst>
              </p:cNvPr>
              <p:cNvGrpSpPr/>
              <p:nvPr/>
            </p:nvGrpSpPr>
            <p:grpSpPr>
              <a:xfrm>
                <a:off x="5422085" y="4575942"/>
                <a:ext cx="273026" cy="1000002"/>
                <a:chOff x="3898286" y="3606229"/>
                <a:chExt cx="273026" cy="1000002"/>
              </a:xfrm>
            </p:grpSpPr>
            <p:sp>
              <p:nvSpPr>
                <p:cNvPr id="38" name="Rounded Rectangle 37">
                  <a:extLst>
                    <a:ext uri="{FF2B5EF4-FFF2-40B4-BE49-F238E27FC236}">
                      <a16:creationId xmlns:a16="http://schemas.microsoft.com/office/drawing/2014/main" id="{CF36C496-D3D7-794C-B134-FFCDA8802F42}"/>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39" name="Oval 38">
                  <a:extLst>
                    <a:ext uri="{FF2B5EF4-FFF2-40B4-BE49-F238E27FC236}">
                      <a16:creationId xmlns:a16="http://schemas.microsoft.com/office/drawing/2014/main" id="{0504C827-A584-044E-B37C-E55EC4250004}"/>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Oval 39">
                  <a:extLst>
                    <a:ext uri="{FF2B5EF4-FFF2-40B4-BE49-F238E27FC236}">
                      <a16:creationId xmlns:a16="http://schemas.microsoft.com/office/drawing/2014/main" id="{F1435AFF-B6F0-C647-BCC3-1BB2843F5EDE}"/>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Oval 40">
                  <a:extLst>
                    <a:ext uri="{FF2B5EF4-FFF2-40B4-BE49-F238E27FC236}">
                      <a16:creationId xmlns:a16="http://schemas.microsoft.com/office/drawing/2014/main" id="{C03DF7F5-F363-FF44-8362-5B691D4B2ACE}"/>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Oval 41">
                  <a:extLst>
                    <a:ext uri="{FF2B5EF4-FFF2-40B4-BE49-F238E27FC236}">
                      <a16:creationId xmlns:a16="http://schemas.microsoft.com/office/drawing/2014/main" id="{07DF40D1-2E83-3E47-9851-125E3A46EB38}"/>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43" name="TextBox 42">
                <a:extLst>
                  <a:ext uri="{FF2B5EF4-FFF2-40B4-BE49-F238E27FC236}">
                    <a16:creationId xmlns:a16="http://schemas.microsoft.com/office/drawing/2014/main" id="{B0DE9C8F-AF14-C443-AFCE-F8E83B1216EB}"/>
                  </a:ext>
                </a:extLst>
              </p:cNvPr>
              <p:cNvSpPr txBox="1"/>
              <p:nvPr/>
            </p:nvSpPr>
            <p:spPr>
              <a:xfrm>
                <a:off x="608395" y="4809487"/>
                <a:ext cx="877163" cy="369332"/>
              </a:xfrm>
              <a:prstGeom prst="rect">
                <a:avLst/>
              </a:prstGeom>
              <a:noFill/>
            </p:spPr>
            <p:txBody>
              <a:bodyPr wrap="none" rtlCol="0">
                <a:spAutoFit/>
              </a:bodyPr>
              <a:lstStyle/>
              <a:p>
                <a:r>
                  <a:rPr lang="ja-JP" altLang="en-US">
                    <a:latin typeface="Microsoft YaHei" panose="020B0503020204020204" pitchFamily="34" charset="-122"/>
                    <a:ea typeface="Microsoft YaHei" panose="020B0503020204020204" pitchFamily="34" charset="-122"/>
                  </a:rPr>
                  <a:t>词表示</a:t>
                </a:r>
                <a:endParaRPr lang="en-US" dirty="0">
                  <a:latin typeface="Microsoft YaHei" panose="020B0503020204020204" pitchFamily="34" charset="-122"/>
                  <a:ea typeface="Microsoft YaHei" panose="020B0503020204020204" pitchFamily="34" charset="-122"/>
                </a:endParaRPr>
              </a:p>
            </p:txBody>
          </p:sp>
          <p:sp>
            <p:nvSpPr>
              <p:cNvPr id="44" name="Rectangle 43">
                <a:extLst>
                  <a:ext uri="{FF2B5EF4-FFF2-40B4-BE49-F238E27FC236}">
                    <a16:creationId xmlns:a16="http://schemas.microsoft.com/office/drawing/2014/main" id="{9DA68DB0-B80C-F346-91E8-E979BA094961}"/>
                  </a:ext>
                </a:extLst>
              </p:cNvPr>
              <p:cNvSpPr/>
              <p:nvPr/>
            </p:nvSpPr>
            <p:spPr>
              <a:xfrm>
                <a:off x="2244805" y="3429000"/>
                <a:ext cx="3454963" cy="67800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a:latin typeface="Microsoft YaHei" panose="020B0503020204020204" pitchFamily="34" charset="-122"/>
                    <a:ea typeface="Microsoft YaHei" panose="020B0503020204020204" pitchFamily="34" charset="-122"/>
                  </a:rPr>
                  <a:t>文本表示计算</a:t>
                </a:r>
                <a:endParaRPr lang="en-US" altLang="ja-JP" dirty="0">
                  <a:latin typeface="Microsoft YaHei" panose="020B0503020204020204" pitchFamily="34" charset="-122"/>
                  <a:ea typeface="Microsoft YaHei" panose="020B0503020204020204" pitchFamily="34" charset="-122"/>
                </a:endParaRPr>
              </a:p>
              <a:p>
                <a:pPr algn="ctr"/>
                <a:r>
                  <a:rPr lang="zh-CN" altLang="en-US" dirty="0">
                    <a:latin typeface="Microsoft YaHei" panose="020B0503020204020204" pitchFamily="34" charset="-122"/>
                    <a:ea typeface="Microsoft YaHei" panose="020B0503020204020204" pitchFamily="34" charset="-122"/>
                  </a:rPr>
                  <a:t>（</a:t>
                </a:r>
                <a:r>
                  <a:rPr lang="ja-JP" altLang="en-US">
                    <a:latin typeface="Microsoft YaHei" panose="020B0503020204020204" pitchFamily="34" charset="-122"/>
                    <a:ea typeface="Microsoft YaHei" panose="020B0503020204020204" pitchFamily="34" charset="-122"/>
                  </a:rPr>
                  <a:t>编码器</a:t>
                </a:r>
                <a:r>
                  <a:rPr lang="zh-CN" altLang="en-US" dirty="0">
                    <a:latin typeface="Microsoft YaHei" panose="020B0503020204020204" pitchFamily="34" charset="-122"/>
                    <a:ea typeface="Microsoft YaHei" panose="020B0503020204020204" pitchFamily="34" charset="-122"/>
                  </a:rPr>
                  <a:t>）</a:t>
                </a:r>
                <a:endParaRPr lang="en-US" dirty="0">
                  <a:latin typeface="Microsoft YaHei" panose="020B0503020204020204" pitchFamily="34" charset="-122"/>
                  <a:ea typeface="Microsoft YaHei" panose="020B0503020204020204" pitchFamily="34" charset="-122"/>
                </a:endParaRPr>
              </a:p>
            </p:txBody>
          </p:sp>
          <p:cxnSp>
            <p:nvCxnSpPr>
              <p:cNvPr id="45" name="Straight Arrow Connector 44">
                <a:extLst>
                  <a:ext uri="{FF2B5EF4-FFF2-40B4-BE49-F238E27FC236}">
                    <a16:creationId xmlns:a16="http://schemas.microsoft.com/office/drawing/2014/main" id="{40F044FF-F8D0-754E-9F54-23C5005266AB}"/>
                  </a:ext>
                </a:extLst>
              </p:cNvPr>
              <p:cNvCxnSpPr>
                <a:cxnSpLocks/>
              </p:cNvCxnSpPr>
              <p:nvPr/>
            </p:nvCxnSpPr>
            <p:spPr>
              <a:xfrm flipV="1">
                <a:off x="3414196" y="4169141"/>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444B9F0-31D0-5944-B908-0B2441962B45}"/>
                  </a:ext>
                </a:extLst>
              </p:cNvPr>
              <p:cNvCxnSpPr>
                <a:cxnSpLocks/>
              </p:cNvCxnSpPr>
              <p:nvPr/>
            </p:nvCxnSpPr>
            <p:spPr>
              <a:xfrm flipV="1">
                <a:off x="4497704" y="4169140"/>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C48A7F1-602F-B548-8E55-660BFB16D4EE}"/>
                  </a:ext>
                </a:extLst>
              </p:cNvPr>
              <p:cNvCxnSpPr>
                <a:cxnSpLocks/>
              </p:cNvCxnSpPr>
              <p:nvPr/>
            </p:nvCxnSpPr>
            <p:spPr>
              <a:xfrm flipV="1">
                <a:off x="5535239" y="4169140"/>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018BEAA-197C-494B-A3B7-C87BDD8A9E7D}"/>
                  </a:ext>
                </a:extLst>
              </p:cNvPr>
              <p:cNvCxnSpPr>
                <a:cxnSpLocks/>
              </p:cNvCxnSpPr>
              <p:nvPr/>
            </p:nvCxnSpPr>
            <p:spPr>
              <a:xfrm flipV="1">
                <a:off x="2377400" y="5612770"/>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7125078-F9E2-D447-AE66-BEC81BE080D9}"/>
                  </a:ext>
                </a:extLst>
              </p:cNvPr>
              <p:cNvCxnSpPr>
                <a:cxnSpLocks/>
              </p:cNvCxnSpPr>
              <p:nvPr/>
            </p:nvCxnSpPr>
            <p:spPr>
              <a:xfrm flipV="1">
                <a:off x="3414935" y="5612770"/>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05DC04F-AF98-694B-8ED2-91541DED9EE1}"/>
                  </a:ext>
                </a:extLst>
              </p:cNvPr>
              <p:cNvCxnSpPr>
                <a:cxnSpLocks/>
              </p:cNvCxnSpPr>
              <p:nvPr/>
            </p:nvCxnSpPr>
            <p:spPr>
              <a:xfrm flipV="1">
                <a:off x="4498443" y="5612769"/>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4C3C561-5040-D043-8E62-3204CA2C2423}"/>
                  </a:ext>
                </a:extLst>
              </p:cNvPr>
              <p:cNvCxnSpPr>
                <a:cxnSpLocks/>
              </p:cNvCxnSpPr>
              <p:nvPr/>
            </p:nvCxnSpPr>
            <p:spPr>
              <a:xfrm flipV="1">
                <a:off x="5535978" y="5612769"/>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17DA574-D816-E14C-B3D7-4947F4D0417B}"/>
                  </a:ext>
                </a:extLst>
              </p:cNvPr>
              <p:cNvSpPr txBox="1"/>
              <p:nvPr/>
            </p:nvSpPr>
            <p:spPr>
              <a:xfrm>
                <a:off x="492978" y="2571534"/>
                <a:ext cx="1867538" cy="472879"/>
              </a:xfrm>
              <a:prstGeom prst="rect">
                <a:avLst/>
              </a:prstGeom>
              <a:noFill/>
            </p:spPr>
            <p:txBody>
              <a:bodyPr wrap="none" rtlCol="0">
                <a:spAutoFit/>
              </a:bodyPr>
              <a:lstStyle/>
              <a:p>
                <a:r>
                  <a:rPr lang="ja-JP" altLang="en-US">
                    <a:latin typeface="Microsoft YaHei" panose="020B0503020204020204" pitchFamily="34" charset="-122"/>
                    <a:ea typeface="Microsoft YaHei" panose="020B0503020204020204" pitchFamily="34" charset="-122"/>
                  </a:rPr>
                  <a:t>文本表示</a:t>
                </a:r>
                <a:endParaRPr lang="en-US" dirty="0">
                  <a:latin typeface="Microsoft YaHei" panose="020B0503020204020204" pitchFamily="34" charset="-122"/>
                  <a:ea typeface="Microsoft YaHei" panose="020B0503020204020204" pitchFamily="34" charset="-122"/>
                </a:endParaRPr>
              </a:p>
            </p:txBody>
          </p:sp>
          <p:cxnSp>
            <p:nvCxnSpPr>
              <p:cNvPr id="53" name="Straight Arrow Connector 52">
                <a:extLst>
                  <a:ext uri="{FF2B5EF4-FFF2-40B4-BE49-F238E27FC236}">
                    <a16:creationId xmlns:a16="http://schemas.microsoft.com/office/drawing/2014/main" id="{356D83AD-FB0C-4B45-8DA3-FE44EE063CAA}"/>
                  </a:ext>
                </a:extLst>
              </p:cNvPr>
              <p:cNvCxnSpPr>
                <a:cxnSpLocks/>
              </p:cNvCxnSpPr>
              <p:nvPr/>
            </p:nvCxnSpPr>
            <p:spPr>
              <a:xfrm flipV="1">
                <a:off x="3947357" y="2940866"/>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331C32-D4E7-034C-8421-3B8B2C55E6FA}"/>
                  </a:ext>
                </a:extLst>
              </p:cNvPr>
              <p:cNvSpPr/>
              <p:nvPr/>
            </p:nvSpPr>
            <p:spPr>
              <a:xfrm>
                <a:off x="4762247" y="1723957"/>
                <a:ext cx="2455523" cy="44104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a:latin typeface="Microsoft YaHei" panose="020B0503020204020204" pitchFamily="34" charset="-122"/>
                    <a:ea typeface="Microsoft YaHei" panose="020B0503020204020204" pitchFamily="34" charset="-122"/>
                  </a:rPr>
                  <a:t>分类器</a:t>
                </a:r>
                <a:endParaRPr lang="en-US" dirty="0">
                  <a:latin typeface="Microsoft YaHei" panose="020B0503020204020204" pitchFamily="34" charset="-122"/>
                  <a:ea typeface="Microsoft YaHei" panose="020B0503020204020204" pitchFamily="34" charset="-122"/>
                </a:endParaRPr>
              </a:p>
            </p:txBody>
          </p:sp>
          <p:grpSp>
            <p:nvGrpSpPr>
              <p:cNvPr id="55" name="Group 54">
                <a:extLst>
                  <a:ext uri="{FF2B5EF4-FFF2-40B4-BE49-F238E27FC236}">
                    <a16:creationId xmlns:a16="http://schemas.microsoft.com/office/drawing/2014/main" id="{642ACC28-AAB7-F644-BD85-673620AF9D6E}"/>
                  </a:ext>
                </a:extLst>
              </p:cNvPr>
              <p:cNvGrpSpPr/>
              <p:nvPr/>
            </p:nvGrpSpPr>
            <p:grpSpPr>
              <a:xfrm>
                <a:off x="5654038" y="1019272"/>
                <a:ext cx="734921" cy="231519"/>
                <a:chOff x="5177479" y="1279980"/>
                <a:chExt cx="734921" cy="231519"/>
              </a:xfrm>
            </p:grpSpPr>
            <p:sp>
              <p:nvSpPr>
                <p:cNvPr id="56" name="Rounded Rectangle 55">
                  <a:extLst>
                    <a:ext uri="{FF2B5EF4-FFF2-40B4-BE49-F238E27FC236}">
                      <a16:creationId xmlns:a16="http://schemas.microsoft.com/office/drawing/2014/main" id="{B06224E9-86AD-AF47-8A06-E84134FA5423}"/>
                    </a:ext>
                  </a:extLst>
                </p:cNvPr>
                <p:cNvSpPr/>
                <p:nvPr/>
              </p:nvSpPr>
              <p:spPr>
                <a:xfrm>
                  <a:off x="5177479" y="1279980"/>
                  <a:ext cx="734921" cy="23151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57" name="Oval 56">
                  <a:extLst>
                    <a:ext uri="{FF2B5EF4-FFF2-40B4-BE49-F238E27FC236}">
                      <a16:creationId xmlns:a16="http://schemas.microsoft.com/office/drawing/2014/main" id="{7546FC9F-63CE-F14C-AC5A-ADE563E0BFCC}"/>
                    </a:ext>
                  </a:extLst>
                </p:cNvPr>
                <p:cNvSpPr/>
                <p:nvPr/>
              </p:nvSpPr>
              <p:spPr>
                <a:xfrm>
                  <a:off x="5248725" y="133517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8" name="Oval 57">
                  <a:extLst>
                    <a:ext uri="{FF2B5EF4-FFF2-40B4-BE49-F238E27FC236}">
                      <a16:creationId xmlns:a16="http://schemas.microsoft.com/office/drawing/2014/main" id="{799DDEE9-2E76-3D4D-A5D8-3540051E4E0E}"/>
                    </a:ext>
                  </a:extLst>
                </p:cNvPr>
                <p:cNvSpPr/>
                <p:nvPr/>
              </p:nvSpPr>
              <p:spPr>
                <a:xfrm>
                  <a:off x="5466763" y="133517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9" name="Oval 58">
                  <a:extLst>
                    <a:ext uri="{FF2B5EF4-FFF2-40B4-BE49-F238E27FC236}">
                      <a16:creationId xmlns:a16="http://schemas.microsoft.com/office/drawing/2014/main" id="{C0331EC1-562D-0746-A618-0AAAFDA47A52}"/>
                    </a:ext>
                  </a:extLst>
                </p:cNvPr>
                <p:cNvSpPr/>
                <p:nvPr/>
              </p:nvSpPr>
              <p:spPr>
                <a:xfrm>
                  <a:off x="5684801" y="133517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60" name="Straight Arrow Connector 59">
                <a:extLst>
                  <a:ext uri="{FF2B5EF4-FFF2-40B4-BE49-F238E27FC236}">
                    <a16:creationId xmlns:a16="http://schemas.microsoft.com/office/drawing/2014/main" id="{3D9584A6-1BA0-B647-B72C-2496245EF519}"/>
                  </a:ext>
                </a:extLst>
              </p:cNvPr>
              <p:cNvCxnSpPr>
                <a:cxnSpLocks/>
              </p:cNvCxnSpPr>
              <p:nvPr/>
            </p:nvCxnSpPr>
            <p:spPr>
              <a:xfrm flipV="1">
                <a:off x="3936920" y="2246580"/>
                <a:ext cx="1540356" cy="3249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16E4BBA-3182-8C4C-8EFB-9C1D2E8271E0}"/>
                  </a:ext>
                </a:extLst>
              </p:cNvPr>
              <p:cNvCxnSpPr>
                <a:cxnSpLocks/>
              </p:cNvCxnSpPr>
              <p:nvPr/>
            </p:nvCxnSpPr>
            <p:spPr>
              <a:xfrm flipV="1">
                <a:off x="6009791" y="1281613"/>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EA43373-EFA9-F947-97E6-CE9FC18275E7}"/>
                  </a:ext>
                </a:extLst>
              </p:cNvPr>
              <p:cNvSpPr txBox="1"/>
              <p:nvPr/>
            </p:nvSpPr>
            <p:spPr>
              <a:xfrm>
                <a:off x="495383" y="952635"/>
                <a:ext cx="1103186" cy="369332"/>
              </a:xfrm>
              <a:prstGeom prst="rect">
                <a:avLst/>
              </a:prstGeom>
              <a:noFill/>
            </p:spPr>
            <p:txBody>
              <a:bodyPr wrap="none" rtlCol="0">
                <a:spAutoFit/>
              </a:bodyPr>
              <a:lstStyle/>
              <a:p>
                <a:r>
                  <a:rPr lang="ja-JP" altLang="en-US">
                    <a:latin typeface="Microsoft YaHei" panose="020B0503020204020204" pitchFamily="34" charset="-122"/>
                    <a:ea typeface="Microsoft YaHei" panose="020B0503020204020204" pitchFamily="34" charset="-122"/>
                  </a:rPr>
                  <a:t>输出概率</a:t>
                </a:r>
                <a:endParaRPr lang="en-US" dirty="0">
                  <a:latin typeface="Microsoft YaHei" panose="020B0503020204020204" pitchFamily="34" charset="-122"/>
                  <a:ea typeface="Microsoft YaHei" panose="020B0503020204020204" pitchFamily="34" charset="-122"/>
                </a:endParaRPr>
              </a:p>
            </p:txBody>
          </p:sp>
          <p:sp>
            <p:nvSpPr>
              <p:cNvPr id="63" name="TextBox 62">
                <a:extLst>
                  <a:ext uri="{FF2B5EF4-FFF2-40B4-BE49-F238E27FC236}">
                    <a16:creationId xmlns:a16="http://schemas.microsoft.com/office/drawing/2014/main" id="{4705978E-A8D6-7944-BB28-F4FA9CBA28B4}"/>
                  </a:ext>
                </a:extLst>
              </p:cNvPr>
              <p:cNvSpPr txBox="1"/>
              <p:nvPr/>
            </p:nvSpPr>
            <p:spPr>
              <a:xfrm>
                <a:off x="6172384" y="6026810"/>
                <a:ext cx="4195973" cy="472879"/>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我</a:t>
                </a:r>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喜欢</a:t>
                </a:r>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做</a:t>
                </a:r>
                <a:r>
                  <a:rPr lang="zh-CN" altLang="en-US" dirty="0">
                    <a:latin typeface="Microsoft YaHei" panose="020B0503020204020204" pitchFamily="34" charset="-122"/>
                    <a:ea typeface="Microsoft YaHei" panose="020B0503020204020204" pitchFamily="34" charset="-122"/>
                  </a:rPr>
                  <a:t> </a:t>
                </a:r>
                <a:r>
                  <a:rPr lang="en-US" dirty="0">
                    <a:latin typeface="Microsoft YaHei" panose="020B0503020204020204" pitchFamily="34" charset="-122"/>
                    <a:ea typeface="Microsoft YaHei" panose="020B0503020204020204" pitchFamily="34" charset="-122"/>
                  </a:rPr>
                  <a:t>   </a:t>
                </a:r>
                <a:r>
                  <a:rPr lang="ja-JP" altLang="en-US">
                    <a:latin typeface="Microsoft YaHei" panose="020B0503020204020204" pitchFamily="34" charset="-122"/>
                    <a:ea typeface="Microsoft YaHei" panose="020B0503020204020204" pitchFamily="34" charset="-122"/>
                  </a:rPr>
                  <a:t>运动</a:t>
                </a:r>
                <a:endParaRPr lang="en-US" dirty="0">
                  <a:latin typeface="Microsoft YaHei" panose="020B0503020204020204" pitchFamily="34" charset="-122"/>
                  <a:ea typeface="Microsoft YaHei" panose="020B0503020204020204" pitchFamily="34" charset="-122"/>
                </a:endParaRPr>
              </a:p>
            </p:txBody>
          </p:sp>
          <p:grpSp>
            <p:nvGrpSpPr>
              <p:cNvPr id="64" name="Group 63">
                <a:extLst>
                  <a:ext uri="{FF2B5EF4-FFF2-40B4-BE49-F238E27FC236}">
                    <a16:creationId xmlns:a16="http://schemas.microsoft.com/office/drawing/2014/main" id="{37F8224E-3332-6C40-A71C-D71C791CD570}"/>
                  </a:ext>
                </a:extLst>
              </p:cNvPr>
              <p:cNvGrpSpPr/>
              <p:nvPr/>
            </p:nvGrpSpPr>
            <p:grpSpPr>
              <a:xfrm>
                <a:off x="7253492" y="2633942"/>
                <a:ext cx="1869374" cy="225349"/>
                <a:chOff x="4830196" y="1666605"/>
                <a:chExt cx="1869374" cy="225349"/>
              </a:xfrm>
            </p:grpSpPr>
            <p:sp>
              <p:nvSpPr>
                <p:cNvPr id="65" name="Rounded Rectangle 64">
                  <a:extLst>
                    <a:ext uri="{FF2B5EF4-FFF2-40B4-BE49-F238E27FC236}">
                      <a16:creationId xmlns:a16="http://schemas.microsoft.com/office/drawing/2014/main" id="{8B7A1684-69AD-7F41-837C-497C54DD6DC8}"/>
                    </a:ext>
                  </a:extLst>
                </p:cNvPr>
                <p:cNvSpPr/>
                <p:nvPr/>
              </p:nvSpPr>
              <p:spPr>
                <a:xfrm>
                  <a:off x="4830196" y="1666605"/>
                  <a:ext cx="1869374" cy="225349"/>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66" name="Oval 65">
                  <a:extLst>
                    <a:ext uri="{FF2B5EF4-FFF2-40B4-BE49-F238E27FC236}">
                      <a16:creationId xmlns:a16="http://schemas.microsoft.com/office/drawing/2014/main" id="{C803E131-67E0-0840-98BF-DB3F1D0E0E5D}"/>
                    </a:ext>
                  </a:extLst>
                </p:cNvPr>
                <p:cNvSpPr/>
                <p:nvPr/>
              </p:nvSpPr>
              <p:spPr>
                <a:xfrm>
                  <a:off x="4942538"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Oval 66">
                  <a:extLst>
                    <a:ext uri="{FF2B5EF4-FFF2-40B4-BE49-F238E27FC236}">
                      <a16:creationId xmlns:a16="http://schemas.microsoft.com/office/drawing/2014/main" id="{115030CD-2202-B342-903D-E675A72D255D}"/>
                    </a:ext>
                  </a:extLst>
                </p:cNvPr>
                <p:cNvSpPr/>
                <p:nvPr/>
              </p:nvSpPr>
              <p:spPr>
                <a:xfrm>
                  <a:off x="5160576"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Oval 67">
                  <a:extLst>
                    <a:ext uri="{FF2B5EF4-FFF2-40B4-BE49-F238E27FC236}">
                      <a16:creationId xmlns:a16="http://schemas.microsoft.com/office/drawing/2014/main" id="{879E102F-8FB0-5B42-BA2F-5344B969B91F}"/>
                    </a:ext>
                  </a:extLst>
                </p:cNvPr>
                <p:cNvSpPr/>
                <p:nvPr/>
              </p:nvSpPr>
              <p:spPr>
                <a:xfrm>
                  <a:off x="5378614"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9" name="Oval 68">
                  <a:extLst>
                    <a:ext uri="{FF2B5EF4-FFF2-40B4-BE49-F238E27FC236}">
                      <a16:creationId xmlns:a16="http://schemas.microsoft.com/office/drawing/2014/main" id="{173F1655-3177-FD41-9060-863A4CF45374}"/>
                    </a:ext>
                  </a:extLst>
                </p:cNvPr>
                <p:cNvSpPr/>
                <p:nvPr/>
              </p:nvSpPr>
              <p:spPr>
                <a:xfrm>
                  <a:off x="5596652" y="1727069"/>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0" name="Oval 69">
                  <a:extLst>
                    <a:ext uri="{FF2B5EF4-FFF2-40B4-BE49-F238E27FC236}">
                      <a16:creationId xmlns:a16="http://schemas.microsoft.com/office/drawing/2014/main" id="{BE0E78BE-8A6C-E145-937B-C6CC7FDE019B}"/>
                    </a:ext>
                  </a:extLst>
                </p:cNvPr>
                <p:cNvSpPr/>
                <p:nvPr/>
              </p:nvSpPr>
              <p:spPr>
                <a:xfrm>
                  <a:off x="6032728"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Oval 70">
                  <a:extLst>
                    <a:ext uri="{FF2B5EF4-FFF2-40B4-BE49-F238E27FC236}">
                      <a16:creationId xmlns:a16="http://schemas.microsoft.com/office/drawing/2014/main" id="{F1433E5B-03A4-1D4F-B1FA-0F0CA1BB3BC5}"/>
                    </a:ext>
                  </a:extLst>
                </p:cNvPr>
                <p:cNvSpPr/>
                <p:nvPr/>
              </p:nvSpPr>
              <p:spPr>
                <a:xfrm>
                  <a:off x="6250766"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Oval 71">
                  <a:extLst>
                    <a:ext uri="{FF2B5EF4-FFF2-40B4-BE49-F238E27FC236}">
                      <a16:creationId xmlns:a16="http://schemas.microsoft.com/office/drawing/2014/main" id="{BB9ADB2F-41DB-2A46-AABB-32EE306BAFC9}"/>
                    </a:ext>
                  </a:extLst>
                </p:cNvPr>
                <p:cNvSpPr/>
                <p:nvPr/>
              </p:nvSpPr>
              <p:spPr>
                <a:xfrm>
                  <a:off x="6468804"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Oval 72">
                  <a:extLst>
                    <a:ext uri="{FF2B5EF4-FFF2-40B4-BE49-F238E27FC236}">
                      <a16:creationId xmlns:a16="http://schemas.microsoft.com/office/drawing/2014/main" id="{DDE70262-C005-4140-8F8D-55D08D1D08D7}"/>
                    </a:ext>
                  </a:extLst>
                </p:cNvPr>
                <p:cNvSpPr/>
                <p:nvPr/>
              </p:nvSpPr>
              <p:spPr>
                <a:xfrm>
                  <a:off x="5814690" y="1721798"/>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74" name="Straight Arrow Connector 73">
                <a:extLst>
                  <a:ext uri="{FF2B5EF4-FFF2-40B4-BE49-F238E27FC236}">
                    <a16:creationId xmlns:a16="http://schemas.microsoft.com/office/drawing/2014/main" id="{79C93D27-EB64-5846-B48D-F8E54BEA14BF}"/>
                  </a:ext>
                </a:extLst>
              </p:cNvPr>
              <p:cNvCxnSpPr>
                <a:cxnSpLocks/>
              </p:cNvCxnSpPr>
              <p:nvPr/>
            </p:nvCxnSpPr>
            <p:spPr>
              <a:xfrm flipV="1">
                <a:off x="6649018" y="4169141"/>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FAFA5BEA-E121-4F4D-8C1A-FD1A37C0C1D5}"/>
                  </a:ext>
                </a:extLst>
              </p:cNvPr>
              <p:cNvGrpSpPr/>
              <p:nvPr/>
            </p:nvGrpSpPr>
            <p:grpSpPr>
              <a:xfrm>
                <a:off x="6512505" y="4575943"/>
                <a:ext cx="273026" cy="1000002"/>
                <a:chOff x="3898286" y="3606229"/>
                <a:chExt cx="273026" cy="1000002"/>
              </a:xfrm>
            </p:grpSpPr>
            <p:sp>
              <p:nvSpPr>
                <p:cNvPr id="76" name="Rounded Rectangle 75">
                  <a:extLst>
                    <a:ext uri="{FF2B5EF4-FFF2-40B4-BE49-F238E27FC236}">
                      <a16:creationId xmlns:a16="http://schemas.microsoft.com/office/drawing/2014/main" id="{84492237-1C3D-B84B-9488-FA5A0E159F1C}"/>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77" name="Oval 76">
                  <a:extLst>
                    <a:ext uri="{FF2B5EF4-FFF2-40B4-BE49-F238E27FC236}">
                      <a16:creationId xmlns:a16="http://schemas.microsoft.com/office/drawing/2014/main" id="{BAD82170-A193-934E-908F-F07052101148}"/>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8" name="Oval 77">
                  <a:extLst>
                    <a:ext uri="{FF2B5EF4-FFF2-40B4-BE49-F238E27FC236}">
                      <a16:creationId xmlns:a16="http://schemas.microsoft.com/office/drawing/2014/main" id="{0D22AC2A-40AB-444C-BEE5-C30E6DCBA5B7}"/>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9" name="Oval 78">
                  <a:extLst>
                    <a:ext uri="{FF2B5EF4-FFF2-40B4-BE49-F238E27FC236}">
                      <a16:creationId xmlns:a16="http://schemas.microsoft.com/office/drawing/2014/main" id="{657165BE-D808-E547-A2E3-2EDDE581A81B}"/>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0" name="Oval 79">
                  <a:extLst>
                    <a:ext uri="{FF2B5EF4-FFF2-40B4-BE49-F238E27FC236}">
                      <a16:creationId xmlns:a16="http://schemas.microsoft.com/office/drawing/2014/main" id="{EC683DD1-447F-6248-BCB6-C25342D2C979}"/>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81" name="Group 80">
                <a:extLst>
                  <a:ext uri="{FF2B5EF4-FFF2-40B4-BE49-F238E27FC236}">
                    <a16:creationId xmlns:a16="http://schemas.microsoft.com/office/drawing/2014/main" id="{84D57D6D-7A67-7D43-9338-D7D231C6844F}"/>
                  </a:ext>
                </a:extLst>
              </p:cNvPr>
              <p:cNvGrpSpPr/>
              <p:nvPr/>
            </p:nvGrpSpPr>
            <p:grpSpPr>
              <a:xfrm>
                <a:off x="7564296" y="4575943"/>
                <a:ext cx="273026" cy="1000002"/>
                <a:chOff x="3898286" y="3606229"/>
                <a:chExt cx="273026" cy="1000002"/>
              </a:xfrm>
            </p:grpSpPr>
            <p:sp>
              <p:nvSpPr>
                <p:cNvPr id="82" name="Rounded Rectangle 81">
                  <a:extLst>
                    <a:ext uri="{FF2B5EF4-FFF2-40B4-BE49-F238E27FC236}">
                      <a16:creationId xmlns:a16="http://schemas.microsoft.com/office/drawing/2014/main" id="{A39C174E-3447-DB4A-9C73-857A6A874435}"/>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83" name="Oval 82">
                  <a:extLst>
                    <a:ext uri="{FF2B5EF4-FFF2-40B4-BE49-F238E27FC236}">
                      <a16:creationId xmlns:a16="http://schemas.microsoft.com/office/drawing/2014/main" id="{5DAD494C-C9CC-3141-B49D-F6B985042D88}"/>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4" name="Oval 83">
                  <a:extLst>
                    <a:ext uri="{FF2B5EF4-FFF2-40B4-BE49-F238E27FC236}">
                      <a16:creationId xmlns:a16="http://schemas.microsoft.com/office/drawing/2014/main" id="{A8647ACE-5397-484D-809E-D1AE5D85F53F}"/>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5" name="Oval 84">
                  <a:extLst>
                    <a:ext uri="{FF2B5EF4-FFF2-40B4-BE49-F238E27FC236}">
                      <a16:creationId xmlns:a16="http://schemas.microsoft.com/office/drawing/2014/main" id="{D1A2F7A1-E21E-5E40-98E9-0DC2D7C6532B}"/>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6" name="Oval 85">
                  <a:extLst>
                    <a:ext uri="{FF2B5EF4-FFF2-40B4-BE49-F238E27FC236}">
                      <a16:creationId xmlns:a16="http://schemas.microsoft.com/office/drawing/2014/main" id="{ADA729CC-7A8F-6642-896F-02C44BE98966}"/>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87" name="Group 86">
                <a:extLst>
                  <a:ext uri="{FF2B5EF4-FFF2-40B4-BE49-F238E27FC236}">
                    <a16:creationId xmlns:a16="http://schemas.microsoft.com/office/drawing/2014/main" id="{BA5E3666-6E7A-3244-9BEB-BB24FDBE4E95}"/>
                  </a:ext>
                </a:extLst>
              </p:cNvPr>
              <p:cNvGrpSpPr/>
              <p:nvPr/>
            </p:nvGrpSpPr>
            <p:grpSpPr>
              <a:xfrm>
                <a:off x="8642651" y="4575942"/>
                <a:ext cx="273026" cy="1000002"/>
                <a:chOff x="3898286" y="3606229"/>
                <a:chExt cx="273026" cy="1000002"/>
              </a:xfrm>
            </p:grpSpPr>
            <p:sp>
              <p:nvSpPr>
                <p:cNvPr id="88" name="Rounded Rectangle 87">
                  <a:extLst>
                    <a:ext uri="{FF2B5EF4-FFF2-40B4-BE49-F238E27FC236}">
                      <a16:creationId xmlns:a16="http://schemas.microsoft.com/office/drawing/2014/main" id="{2E8C4137-B670-7548-9319-C99CC036E66E}"/>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89" name="Oval 88">
                  <a:extLst>
                    <a:ext uri="{FF2B5EF4-FFF2-40B4-BE49-F238E27FC236}">
                      <a16:creationId xmlns:a16="http://schemas.microsoft.com/office/drawing/2014/main" id="{9BD4FCBA-A52F-524A-96C6-2012039636B5}"/>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0" name="Oval 89">
                  <a:extLst>
                    <a:ext uri="{FF2B5EF4-FFF2-40B4-BE49-F238E27FC236}">
                      <a16:creationId xmlns:a16="http://schemas.microsoft.com/office/drawing/2014/main" id="{0FA8F79D-1CF8-FC44-BFAA-7968AFB7889C}"/>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1" name="Oval 90">
                  <a:extLst>
                    <a:ext uri="{FF2B5EF4-FFF2-40B4-BE49-F238E27FC236}">
                      <a16:creationId xmlns:a16="http://schemas.microsoft.com/office/drawing/2014/main" id="{5CF01E4B-9B1E-5149-BADD-A623A43E14C9}"/>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2" name="Oval 91">
                  <a:extLst>
                    <a:ext uri="{FF2B5EF4-FFF2-40B4-BE49-F238E27FC236}">
                      <a16:creationId xmlns:a16="http://schemas.microsoft.com/office/drawing/2014/main" id="{45EFCE19-8556-C74D-823D-528291FA9EE8}"/>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93" name="Group 92">
                <a:extLst>
                  <a:ext uri="{FF2B5EF4-FFF2-40B4-BE49-F238E27FC236}">
                    <a16:creationId xmlns:a16="http://schemas.microsoft.com/office/drawing/2014/main" id="{555D2A34-C11C-8542-9CE8-1C49A270F0E8}"/>
                  </a:ext>
                </a:extLst>
              </p:cNvPr>
              <p:cNvGrpSpPr/>
              <p:nvPr/>
            </p:nvGrpSpPr>
            <p:grpSpPr>
              <a:xfrm>
                <a:off x="9694442" y="4575942"/>
                <a:ext cx="273026" cy="1000002"/>
                <a:chOff x="3898286" y="3606229"/>
                <a:chExt cx="273026" cy="1000002"/>
              </a:xfrm>
            </p:grpSpPr>
            <p:sp>
              <p:nvSpPr>
                <p:cNvPr id="94" name="Rounded Rectangle 93">
                  <a:extLst>
                    <a:ext uri="{FF2B5EF4-FFF2-40B4-BE49-F238E27FC236}">
                      <a16:creationId xmlns:a16="http://schemas.microsoft.com/office/drawing/2014/main" id="{EDEA9DD7-E788-9049-BE54-F649E4A51056}"/>
                    </a:ext>
                  </a:extLst>
                </p:cNvPr>
                <p:cNvSpPr/>
                <p:nvPr/>
              </p:nvSpPr>
              <p:spPr>
                <a:xfrm rot="16200000">
                  <a:off x="3534798" y="3969717"/>
                  <a:ext cx="1000002" cy="27302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95" name="Oval 94">
                  <a:extLst>
                    <a:ext uri="{FF2B5EF4-FFF2-40B4-BE49-F238E27FC236}">
                      <a16:creationId xmlns:a16="http://schemas.microsoft.com/office/drawing/2014/main" id="{E35D06F0-C8A9-D041-A393-883319D94331}"/>
                    </a:ext>
                  </a:extLst>
                </p:cNvPr>
                <p:cNvSpPr/>
                <p:nvPr/>
              </p:nvSpPr>
              <p:spPr>
                <a:xfrm rot="16200000">
                  <a:off x="3949291" y="4355571"/>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6" name="Oval 95">
                  <a:extLst>
                    <a:ext uri="{FF2B5EF4-FFF2-40B4-BE49-F238E27FC236}">
                      <a16:creationId xmlns:a16="http://schemas.microsoft.com/office/drawing/2014/main" id="{7A30F327-F627-BE4F-90F0-120C84D25309}"/>
                    </a:ext>
                  </a:extLst>
                </p:cNvPr>
                <p:cNvSpPr/>
                <p:nvPr/>
              </p:nvSpPr>
              <p:spPr>
                <a:xfrm rot="16200000">
                  <a:off x="3949291" y="4137533"/>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7" name="Oval 96">
                  <a:extLst>
                    <a:ext uri="{FF2B5EF4-FFF2-40B4-BE49-F238E27FC236}">
                      <a16:creationId xmlns:a16="http://schemas.microsoft.com/office/drawing/2014/main" id="{ED5DD23B-051F-E641-9C51-FEB6467FCCFA}"/>
                    </a:ext>
                  </a:extLst>
                </p:cNvPr>
                <p:cNvSpPr/>
                <p:nvPr/>
              </p:nvSpPr>
              <p:spPr>
                <a:xfrm rot="16200000">
                  <a:off x="3949291" y="3919495"/>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8" name="Oval 97">
                  <a:extLst>
                    <a:ext uri="{FF2B5EF4-FFF2-40B4-BE49-F238E27FC236}">
                      <a16:creationId xmlns:a16="http://schemas.microsoft.com/office/drawing/2014/main" id="{8EF4D597-D99F-8F4A-83C1-D60F99D9F25C}"/>
                    </a:ext>
                  </a:extLst>
                </p:cNvPr>
                <p:cNvSpPr/>
                <p:nvPr/>
              </p:nvSpPr>
              <p:spPr>
                <a:xfrm rot="16200000">
                  <a:off x="3954562" y="3701457"/>
                  <a:ext cx="142504" cy="134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9" name="Rectangle 98">
                <a:extLst>
                  <a:ext uri="{FF2B5EF4-FFF2-40B4-BE49-F238E27FC236}">
                    <a16:creationId xmlns:a16="http://schemas.microsoft.com/office/drawing/2014/main" id="{90EBCA6B-7841-BF41-850D-EAC863EA305F}"/>
                  </a:ext>
                </a:extLst>
              </p:cNvPr>
              <p:cNvSpPr/>
              <p:nvPr/>
            </p:nvSpPr>
            <p:spPr>
              <a:xfrm>
                <a:off x="6517162" y="3429000"/>
                <a:ext cx="3454963" cy="67800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a:latin typeface="Microsoft YaHei" panose="020B0503020204020204" pitchFamily="34" charset="-122"/>
                    <a:ea typeface="Microsoft YaHei" panose="020B0503020204020204" pitchFamily="34" charset="-122"/>
                  </a:rPr>
                  <a:t>文本表示计算</a:t>
                </a:r>
                <a:endParaRPr lang="en-US" altLang="ja-JP" dirty="0">
                  <a:latin typeface="Microsoft YaHei" panose="020B0503020204020204" pitchFamily="34" charset="-122"/>
                  <a:ea typeface="Microsoft YaHei" panose="020B0503020204020204" pitchFamily="34" charset="-122"/>
                </a:endParaRPr>
              </a:p>
              <a:p>
                <a:pPr algn="ctr"/>
                <a:r>
                  <a:rPr lang="zh-CN" altLang="en-US" dirty="0">
                    <a:latin typeface="Microsoft YaHei" panose="020B0503020204020204" pitchFamily="34" charset="-122"/>
                    <a:ea typeface="Microsoft YaHei" panose="020B0503020204020204" pitchFamily="34" charset="-122"/>
                  </a:rPr>
                  <a:t>（</a:t>
                </a:r>
                <a:r>
                  <a:rPr lang="ja-JP" altLang="en-US">
                    <a:latin typeface="Microsoft YaHei" panose="020B0503020204020204" pitchFamily="34" charset="-122"/>
                    <a:ea typeface="Microsoft YaHei" panose="020B0503020204020204" pitchFamily="34" charset="-122"/>
                  </a:rPr>
                  <a:t>编码器</a:t>
                </a:r>
                <a:r>
                  <a:rPr lang="zh-CN" altLang="en-US" dirty="0">
                    <a:latin typeface="Microsoft YaHei" panose="020B0503020204020204" pitchFamily="34" charset="-122"/>
                    <a:ea typeface="Microsoft YaHei" panose="020B0503020204020204" pitchFamily="34" charset="-122"/>
                  </a:rPr>
                  <a:t>）</a:t>
                </a:r>
                <a:endParaRPr lang="en-US" dirty="0">
                  <a:latin typeface="Microsoft YaHei" panose="020B0503020204020204" pitchFamily="34" charset="-122"/>
                  <a:ea typeface="Microsoft YaHei" panose="020B0503020204020204" pitchFamily="34" charset="-122"/>
                </a:endParaRPr>
              </a:p>
            </p:txBody>
          </p:sp>
          <p:cxnSp>
            <p:nvCxnSpPr>
              <p:cNvPr id="100" name="Straight Arrow Connector 99">
                <a:extLst>
                  <a:ext uri="{FF2B5EF4-FFF2-40B4-BE49-F238E27FC236}">
                    <a16:creationId xmlns:a16="http://schemas.microsoft.com/office/drawing/2014/main" id="{004F0BB4-0D11-B841-A34E-AE269DDA6F29}"/>
                  </a:ext>
                </a:extLst>
              </p:cNvPr>
              <p:cNvCxnSpPr>
                <a:cxnSpLocks/>
              </p:cNvCxnSpPr>
              <p:nvPr/>
            </p:nvCxnSpPr>
            <p:spPr>
              <a:xfrm flipV="1">
                <a:off x="7686553" y="4169141"/>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2AA3FE9E-4FEC-0044-BCBC-649EDDBF3B72}"/>
                  </a:ext>
                </a:extLst>
              </p:cNvPr>
              <p:cNvCxnSpPr>
                <a:cxnSpLocks/>
              </p:cNvCxnSpPr>
              <p:nvPr/>
            </p:nvCxnSpPr>
            <p:spPr>
              <a:xfrm flipV="1">
                <a:off x="8770061" y="4169140"/>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7DA7064-3CBE-8545-B189-B97053DCD296}"/>
                  </a:ext>
                </a:extLst>
              </p:cNvPr>
              <p:cNvCxnSpPr>
                <a:cxnSpLocks/>
              </p:cNvCxnSpPr>
              <p:nvPr/>
            </p:nvCxnSpPr>
            <p:spPr>
              <a:xfrm flipV="1">
                <a:off x="9807596" y="4169140"/>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66B96BA-E955-3044-BD12-55375204E5D7}"/>
                  </a:ext>
                </a:extLst>
              </p:cNvPr>
              <p:cNvCxnSpPr>
                <a:cxnSpLocks/>
              </p:cNvCxnSpPr>
              <p:nvPr/>
            </p:nvCxnSpPr>
            <p:spPr>
              <a:xfrm flipV="1">
                <a:off x="6649757" y="5612770"/>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1119151A-C689-284A-B845-827B9F2E1D7D}"/>
                  </a:ext>
                </a:extLst>
              </p:cNvPr>
              <p:cNvCxnSpPr>
                <a:cxnSpLocks/>
              </p:cNvCxnSpPr>
              <p:nvPr/>
            </p:nvCxnSpPr>
            <p:spPr>
              <a:xfrm flipV="1">
                <a:off x="7687292" y="5612770"/>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17884C98-044B-AA4D-9429-BD12B8AD33D0}"/>
                  </a:ext>
                </a:extLst>
              </p:cNvPr>
              <p:cNvCxnSpPr>
                <a:cxnSpLocks/>
              </p:cNvCxnSpPr>
              <p:nvPr/>
            </p:nvCxnSpPr>
            <p:spPr>
              <a:xfrm flipV="1">
                <a:off x="8770800" y="5612769"/>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A2D53C6-BE8B-B242-A51F-5C8D46D8D1B9}"/>
                  </a:ext>
                </a:extLst>
              </p:cNvPr>
              <p:cNvCxnSpPr>
                <a:cxnSpLocks/>
              </p:cNvCxnSpPr>
              <p:nvPr/>
            </p:nvCxnSpPr>
            <p:spPr>
              <a:xfrm flipV="1">
                <a:off x="9808335" y="5612769"/>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5A952C5-F9D8-6D4D-AECD-6DF5C3985222}"/>
                  </a:ext>
                </a:extLst>
              </p:cNvPr>
              <p:cNvCxnSpPr>
                <a:cxnSpLocks/>
              </p:cNvCxnSpPr>
              <p:nvPr/>
            </p:nvCxnSpPr>
            <p:spPr>
              <a:xfrm flipV="1">
                <a:off x="8219714" y="2940866"/>
                <a:ext cx="0" cy="3601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85F8E1B-9B58-4643-811C-A5894267A5DD}"/>
                  </a:ext>
                </a:extLst>
              </p:cNvPr>
              <p:cNvCxnSpPr>
                <a:cxnSpLocks/>
              </p:cNvCxnSpPr>
              <p:nvPr/>
            </p:nvCxnSpPr>
            <p:spPr>
              <a:xfrm flipH="1" flipV="1">
                <a:off x="6388959" y="2247168"/>
                <a:ext cx="1820318" cy="3243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110" name="Rectangle 109">
              <a:extLst>
                <a:ext uri="{FF2B5EF4-FFF2-40B4-BE49-F238E27FC236}">
                  <a16:creationId xmlns:a16="http://schemas.microsoft.com/office/drawing/2014/main" id="{16AC1EB7-EDBE-0340-8AA5-CFEF39214069}"/>
                </a:ext>
              </a:extLst>
            </p:cNvPr>
            <p:cNvSpPr/>
            <p:nvPr/>
          </p:nvSpPr>
          <p:spPr>
            <a:xfrm>
              <a:off x="8075780" y="5943402"/>
              <a:ext cx="2262158" cy="369332"/>
            </a:xfrm>
            <a:prstGeom prst="rect">
              <a:avLst/>
            </a:prstGeom>
          </p:spPr>
          <p:txBody>
            <a:bodyPr wrap="none">
              <a:spAutoFit/>
            </a:bodyPr>
            <a:lstStyle/>
            <a:p>
              <a:pPr lvl="1"/>
              <a:r>
                <a:rPr lang="ja-JP" altLang="en-US"/>
                <a:t>双塔结构示意图</a:t>
              </a:r>
              <a:endParaRPr lang="en-US" altLang="ja-JP" dirty="0"/>
            </a:p>
          </p:txBody>
        </p:sp>
      </p:grpSp>
    </p:spTree>
    <p:extLst>
      <p:ext uri="{BB962C8B-B14F-4D97-AF65-F5344CB8AC3E}">
        <p14:creationId xmlns:p14="http://schemas.microsoft.com/office/powerpoint/2010/main" val="254380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AAD96C-4827-4F46-9BE3-EFC53F3A499B}"/>
              </a:ext>
            </a:extLst>
          </p:cNvPr>
          <p:cNvSpPr>
            <a:spLocks noGrp="1"/>
          </p:cNvSpPr>
          <p:nvPr>
            <p:ph type="sldNum" sz="quarter" idx="12"/>
          </p:nvPr>
        </p:nvSpPr>
        <p:spPr/>
        <p:txBody>
          <a:bodyPr/>
          <a:lstStyle/>
          <a:p>
            <a:fld id="{85F8B262-510B-45FB-9F68-19347AFD565E}" type="slidenum">
              <a:rPr lang="zh-CN" altLang="en-US" smtClean="0"/>
              <a:pPr/>
              <a:t>29</a:t>
            </a:fld>
            <a:endParaRPr lang="zh-CN" altLang="en-US" dirty="0"/>
          </a:p>
        </p:txBody>
      </p:sp>
      <p:sp>
        <p:nvSpPr>
          <p:cNvPr id="3" name="Footer Placeholder 2">
            <a:extLst>
              <a:ext uri="{FF2B5EF4-FFF2-40B4-BE49-F238E27FC236}">
                <a16:creationId xmlns:a16="http://schemas.microsoft.com/office/drawing/2014/main" id="{C5363F47-5299-0449-8FE1-F2D9CC3B82E5}"/>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D2EA0131-0BA8-D34E-8D51-1DCF5F177BC6}"/>
              </a:ext>
            </a:extLst>
          </p:cNvPr>
          <p:cNvSpPr>
            <a:spLocks noGrp="1"/>
          </p:cNvSpPr>
          <p:nvPr>
            <p:ph type="title"/>
          </p:nvPr>
        </p:nvSpPr>
        <p:spPr/>
        <p:txBody>
          <a:bodyPr/>
          <a:lstStyle/>
          <a:p>
            <a:r>
              <a:rPr lang="en-CN" dirty="0"/>
              <a:t>结构预测问题</a:t>
            </a:r>
          </a:p>
        </p:txBody>
      </p:sp>
      <p:sp>
        <p:nvSpPr>
          <p:cNvPr id="5" name="Content Placeholder 4">
            <a:extLst>
              <a:ext uri="{FF2B5EF4-FFF2-40B4-BE49-F238E27FC236}">
                <a16:creationId xmlns:a16="http://schemas.microsoft.com/office/drawing/2014/main" id="{E2D0BD3C-E93D-104F-991E-53F415E72C53}"/>
              </a:ext>
            </a:extLst>
          </p:cNvPr>
          <p:cNvSpPr>
            <a:spLocks noGrp="1"/>
          </p:cNvSpPr>
          <p:nvPr>
            <p:ph sz="quarter" idx="1"/>
          </p:nvPr>
        </p:nvSpPr>
        <p:spPr/>
        <p:txBody>
          <a:bodyPr/>
          <a:lstStyle/>
          <a:p>
            <a:r>
              <a:rPr lang="ja-JP" altLang="en-US"/>
              <a:t>输出类别之间具有较强的</a:t>
            </a:r>
            <a:r>
              <a:rPr lang="ja-JP" altLang="en-US">
                <a:solidFill>
                  <a:srgbClr val="C00000"/>
                </a:solidFill>
              </a:rPr>
              <a:t>相互关联</a:t>
            </a:r>
            <a:r>
              <a:rPr lang="ja-JP" altLang="en-US"/>
              <a:t>性</a:t>
            </a:r>
            <a:endParaRPr lang="en-US" altLang="ja-JP" dirty="0"/>
          </a:p>
          <a:p>
            <a:r>
              <a:rPr lang="zh-CN" altLang="en-US" dirty="0"/>
              <a:t>自然语言处理</a:t>
            </a:r>
            <a:r>
              <a:rPr lang="ja-JP" altLang="en-US"/>
              <a:t>的</a:t>
            </a:r>
            <a:r>
              <a:rPr lang="ja-JP" altLang="en-US">
                <a:solidFill>
                  <a:srgbClr val="C00000"/>
                </a:solidFill>
              </a:rPr>
              <a:t>本质</a:t>
            </a:r>
            <a:r>
              <a:rPr lang="ja-JP" altLang="en-US"/>
              <a:t>问题</a:t>
            </a:r>
            <a:endParaRPr lang="en-US" altLang="ja-JP" dirty="0"/>
          </a:p>
          <a:p>
            <a:r>
              <a:rPr lang="en-CN" dirty="0"/>
              <a:t>三种典型的结构预测问题</a:t>
            </a:r>
          </a:p>
          <a:p>
            <a:pPr lvl="1"/>
            <a:r>
              <a:rPr lang="en-CN" dirty="0"/>
              <a:t>序列标注</a:t>
            </a:r>
          </a:p>
          <a:p>
            <a:pPr lvl="2"/>
            <a:r>
              <a:rPr lang="ja-JP" altLang="en-US"/>
              <a:t>为输入文本序列中的每个词标注相应的标签</a:t>
            </a:r>
            <a:endParaRPr lang="en-US" altLang="ja-JP" dirty="0"/>
          </a:p>
          <a:p>
            <a:pPr lvl="2"/>
            <a:r>
              <a:rPr lang="ja-JP" altLang="en-US"/>
              <a:t>如词性标注</a:t>
            </a:r>
            <a:r>
              <a:rPr lang="zh-CN" altLang="en-US" dirty="0"/>
              <a:t>：他</a:t>
            </a:r>
            <a:r>
              <a:rPr lang="en-US" altLang="zh-CN" dirty="0"/>
              <a:t>/PN</a:t>
            </a:r>
            <a:r>
              <a:rPr lang="zh-CN" altLang="en-US" dirty="0"/>
              <a:t> 喜欢</a:t>
            </a:r>
            <a:r>
              <a:rPr lang="en-US" altLang="zh-CN" dirty="0"/>
              <a:t>/VV</a:t>
            </a:r>
            <a:r>
              <a:rPr lang="zh-CN" altLang="en-US" dirty="0"/>
              <a:t> 下</a:t>
            </a:r>
            <a:r>
              <a:rPr lang="en-US" altLang="zh-CN" dirty="0"/>
              <a:t>/VV</a:t>
            </a:r>
            <a:r>
              <a:rPr lang="zh-CN" altLang="en-US" dirty="0"/>
              <a:t> 象棋</a:t>
            </a:r>
            <a:r>
              <a:rPr lang="en-US" altLang="zh-CN" dirty="0"/>
              <a:t>/NN</a:t>
            </a:r>
            <a:endParaRPr lang="en-CN" dirty="0"/>
          </a:p>
          <a:p>
            <a:pPr lvl="1"/>
            <a:r>
              <a:rPr lang="en-CN" dirty="0"/>
              <a:t>序列分割</a:t>
            </a:r>
          </a:p>
          <a:p>
            <a:pPr lvl="2"/>
            <a:r>
              <a:rPr lang="ja-JP" altLang="en-US"/>
              <a:t>在文本序列中切分出子序列</a:t>
            </a:r>
            <a:endParaRPr lang="en-US" altLang="ja-JP" dirty="0"/>
          </a:p>
          <a:p>
            <a:pPr lvl="2"/>
            <a:r>
              <a:rPr lang="ja-JP" altLang="en-US"/>
              <a:t>可以转化为序列标注问题</a:t>
            </a:r>
            <a:endParaRPr lang="en-CN" dirty="0"/>
          </a:p>
          <a:p>
            <a:pPr lvl="1"/>
            <a:r>
              <a:rPr lang="en-CN" dirty="0"/>
              <a:t>图结构生成</a:t>
            </a:r>
          </a:p>
          <a:p>
            <a:pPr lvl="2"/>
            <a:r>
              <a:rPr lang="ja-JP" altLang="en-US"/>
              <a:t>输入自然语言，输出以图表示的结构</a:t>
            </a:r>
          </a:p>
          <a:p>
            <a:pPr lvl="2"/>
            <a:endParaRPr lang="en-CN" dirty="0"/>
          </a:p>
        </p:txBody>
      </p:sp>
      <p:grpSp>
        <p:nvGrpSpPr>
          <p:cNvPr id="6" name="Group 5">
            <a:extLst>
              <a:ext uri="{FF2B5EF4-FFF2-40B4-BE49-F238E27FC236}">
                <a16:creationId xmlns:a16="http://schemas.microsoft.com/office/drawing/2014/main" id="{6097E114-B7F4-C447-87E1-C65377F0157D}"/>
              </a:ext>
            </a:extLst>
          </p:cNvPr>
          <p:cNvGrpSpPr/>
          <p:nvPr/>
        </p:nvGrpSpPr>
        <p:grpSpPr>
          <a:xfrm>
            <a:off x="7525622" y="1070857"/>
            <a:ext cx="4569904" cy="3046121"/>
            <a:chOff x="739775" y="1609375"/>
            <a:chExt cx="4196916" cy="2267010"/>
          </a:xfrm>
        </p:grpSpPr>
        <p:sp>
          <p:nvSpPr>
            <p:cNvPr id="7" name="Text Box 4">
              <a:extLst>
                <a:ext uri="{FF2B5EF4-FFF2-40B4-BE49-F238E27FC236}">
                  <a16:creationId xmlns:a16="http://schemas.microsoft.com/office/drawing/2014/main" id="{3A4954D5-A3CE-4245-B031-DB6913183CEE}"/>
                </a:ext>
              </a:extLst>
            </p:cNvPr>
            <p:cNvSpPr txBox="1">
              <a:spLocks noChangeArrowheads="1"/>
            </p:cNvSpPr>
            <p:nvPr/>
          </p:nvSpPr>
          <p:spPr bwMode="auto">
            <a:xfrm>
              <a:off x="739775" y="3575646"/>
              <a:ext cx="4064632" cy="287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100" dirty="0">
                  <a:latin typeface="Microsoft YaHei" panose="020B0503020204020204" pitchFamily="34" charset="-122"/>
                  <a:ea typeface="Microsoft YaHei" panose="020B0503020204020204" pitchFamily="34" charset="-122"/>
                </a:rPr>
                <a:t>Julia Hirschberg and Christopher D. Manning</a:t>
              </a:r>
              <a:r>
                <a:rPr lang="en-US" altLang="zh-CN" sz="1100" dirty="0">
                  <a:latin typeface="Microsoft YaHei" panose="020B0503020204020204" pitchFamily="34" charset="-122"/>
                  <a:ea typeface="Microsoft YaHei" panose="020B0503020204020204" pitchFamily="34" charset="-122"/>
                </a:rPr>
                <a:t>.</a:t>
              </a:r>
              <a:r>
                <a:rPr lang="en-GB" altLang="en-US" sz="1100" dirty="0">
                  <a:latin typeface="Microsoft YaHei" panose="020B0503020204020204" pitchFamily="34" charset="-122"/>
                  <a:ea typeface="Microsoft YaHei" panose="020B0503020204020204" pitchFamily="34" charset="-122"/>
                </a:rPr>
                <a:t> </a:t>
              </a:r>
            </a:p>
            <a:p>
              <a:r>
                <a:rPr lang="en-GB" altLang="en-US" sz="1100" dirty="0">
                  <a:latin typeface="Microsoft YaHei" panose="020B0503020204020204" pitchFamily="34" charset="-122"/>
                  <a:ea typeface="Microsoft YaHei" panose="020B0503020204020204" pitchFamily="34" charset="-122"/>
                </a:rPr>
                <a:t>Advances in </a:t>
              </a:r>
              <a:r>
                <a:rPr lang="en-US" altLang="zh-CN" sz="1100" dirty="0">
                  <a:latin typeface="Microsoft YaHei" panose="020B0503020204020204" pitchFamily="34" charset="-122"/>
                  <a:ea typeface="Microsoft YaHei" panose="020B0503020204020204" pitchFamily="34" charset="-122"/>
                </a:rPr>
                <a:t>N</a:t>
              </a:r>
              <a:r>
                <a:rPr lang="en-GB" altLang="en-US" sz="1100" dirty="0" err="1">
                  <a:latin typeface="Microsoft YaHei" panose="020B0503020204020204" pitchFamily="34" charset="-122"/>
                  <a:ea typeface="Microsoft YaHei" panose="020B0503020204020204" pitchFamily="34" charset="-122"/>
                </a:rPr>
                <a:t>atural</a:t>
              </a:r>
              <a:r>
                <a:rPr lang="en-GB" altLang="en-US" sz="1100" dirty="0">
                  <a:latin typeface="Microsoft YaHei" panose="020B0503020204020204" pitchFamily="34" charset="-122"/>
                  <a:ea typeface="Microsoft YaHei" panose="020B0503020204020204" pitchFamily="34" charset="-122"/>
                </a:rPr>
                <a:t> </a:t>
              </a:r>
              <a:r>
                <a:rPr lang="en-US" altLang="zh-CN" sz="1100" dirty="0">
                  <a:latin typeface="Microsoft YaHei" panose="020B0503020204020204" pitchFamily="34" charset="-122"/>
                  <a:ea typeface="Microsoft YaHei" panose="020B0503020204020204" pitchFamily="34" charset="-122"/>
                </a:rPr>
                <a:t>L</a:t>
              </a:r>
              <a:r>
                <a:rPr lang="en-GB" altLang="en-US" sz="1100" dirty="0" err="1">
                  <a:latin typeface="Microsoft YaHei" panose="020B0503020204020204" pitchFamily="34" charset="-122"/>
                  <a:ea typeface="Microsoft YaHei" panose="020B0503020204020204" pitchFamily="34" charset="-122"/>
                </a:rPr>
                <a:t>anguage</a:t>
              </a:r>
              <a:r>
                <a:rPr lang="en-GB" altLang="en-US" sz="1100" dirty="0">
                  <a:latin typeface="Microsoft YaHei" panose="020B0503020204020204" pitchFamily="34" charset="-122"/>
                  <a:ea typeface="Microsoft YaHei" panose="020B0503020204020204" pitchFamily="34" charset="-122"/>
                </a:rPr>
                <a:t> </a:t>
              </a:r>
              <a:r>
                <a:rPr lang="en-US" altLang="zh-CN" sz="1100" dirty="0">
                  <a:latin typeface="Microsoft YaHei" panose="020B0503020204020204" pitchFamily="34" charset="-122"/>
                  <a:ea typeface="Microsoft YaHei" panose="020B0503020204020204" pitchFamily="34" charset="-122"/>
                </a:rPr>
                <a:t>P</a:t>
              </a:r>
              <a:r>
                <a:rPr lang="en-GB" altLang="en-US" sz="1100" dirty="0" err="1">
                  <a:latin typeface="Microsoft YaHei" panose="020B0503020204020204" pitchFamily="34" charset="-122"/>
                  <a:ea typeface="Microsoft YaHei" panose="020B0503020204020204" pitchFamily="34" charset="-122"/>
                </a:rPr>
                <a:t>rocessing</a:t>
              </a:r>
              <a:r>
                <a:rPr lang="en-US" altLang="zh-CN" sz="1100" dirty="0">
                  <a:latin typeface="Microsoft YaHei" panose="020B0503020204020204" pitchFamily="34" charset="-122"/>
                  <a:ea typeface="Microsoft YaHei" panose="020B0503020204020204" pitchFamily="34" charset="-122"/>
                </a:rPr>
                <a:t>.</a:t>
              </a:r>
              <a:r>
                <a:rPr lang="zh-CN" altLang="en-US" sz="1100" dirty="0">
                  <a:latin typeface="Microsoft YaHei" panose="020B0503020204020204" pitchFamily="34" charset="-122"/>
                  <a:ea typeface="Microsoft YaHei" panose="020B0503020204020204" pitchFamily="34" charset="-122"/>
                </a:rPr>
                <a:t> </a:t>
              </a:r>
              <a:r>
                <a:rPr lang="en-GB" altLang="en-US" sz="1100" b="1" dirty="0">
                  <a:latin typeface="Microsoft YaHei" panose="020B0503020204020204" pitchFamily="34" charset="-122"/>
                  <a:ea typeface="Microsoft YaHei" panose="020B0503020204020204" pitchFamily="34" charset="-122"/>
                </a:rPr>
                <a:t>Science</a:t>
              </a:r>
              <a:r>
                <a:rPr lang="en-GB" altLang="en-US" sz="1100" dirty="0">
                  <a:latin typeface="Microsoft YaHei" panose="020B0503020204020204" pitchFamily="34" charset="-122"/>
                  <a:ea typeface="Microsoft YaHei" panose="020B0503020204020204" pitchFamily="34" charset="-122"/>
                </a:rPr>
                <a:t> 2015</a:t>
              </a:r>
            </a:p>
          </p:txBody>
        </p:sp>
        <p:pic>
          <p:nvPicPr>
            <p:cNvPr id="8" name="Picture 2">
              <a:extLst>
                <a:ext uri="{FF2B5EF4-FFF2-40B4-BE49-F238E27FC236}">
                  <a16:creationId xmlns:a16="http://schemas.microsoft.com/office/drawing/2014/main" id="{519FE167-3B28-7E46-8E35-E0A8B36CBA8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77178" y="3588802"/>
              <a:ext cx="659513" cy="28758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3">
              <a:extLst>
                <a:ext uri="{FF2B5EF4-FFF2-40B4-BE49-F238E27FC236}">
                  <a16:creationId xmlns:a16="http://schemas.microsoft.com/office/drawing/2014/main" id="{A2E52AEB-4937-8546-9910-B88132D6D72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9775" y="1609375"/>
              <a:ext cx="3976241" cy="19382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0" name="Picture 9">
            <a:extLst>
              <a:ext uri="{FF2B5EF4-FFF2-40B4-BE49-F238E27FC236}">
                <a16:creationId xmlns:a16="http://schemas.microsoft.com/office/drawing/2014/main" id="{463469C9-8726-1B4D-9A0D-AC54E0F2F7D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27860" y="4228479"/>
            <a:ext cx="4462571" cy="764787"/>
          </a:xfrm>
          <a:prstGeom prst="rect">
            <a:avLst/>
          </a:prstGeom>
        </p:spPr>
      </p:pic>
    </p:spTree>
    <p:extLst>
      <p:ext uri="{BB962C8B-B14F-4D97-AF65-F5344CB8AC3E}">
        <p14:creationId xmlns:p14="http://schemas.microsoft.com/office/powerpoint/2010/main" val="397908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94749" y="1215182"/>
            <a:ext cx="5167298" cy="453113"/>
          </a:xfrm>
        </p:spPr>
        <p:txBody>
          <a:bodyPr/>
          <a:lstStyle/>
          <a:p>
            <a:r>
              <a:rPr lang="en-CN" dirty="0"/>
              <a:t>文本的表示</a:t>
            </a:r>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842413" y="894379"/>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94749" y="2338801"/>
            <a:ext cx="5167298" cy="453113"/>
          </a:xfrm>
        </p:spPr>
        <p:txBody>
          <a:bodyPr/>
          <a:lstStyle/>
          <a:p>
            <a:r>
              <a:rPr lang="en-CN" dirty="0">
                <a:solidFill>
                  <a:schemeClr val="bg1">
                    <a:lumMod val="50000"/>
                  </a:schemeClr>
                </a:solidFill>
              </a:rPr>
              <a:t>自然语言处理任务</a:t>
            </a:r>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842413" y="2017998"/>
            <a:ext cx="778752" cy="1035222"/>
          </a:xfrm>
        </p:spPr>
        <p:txBody>
          <a:bodyPr/>
          <a:lstStyle/>
          <a:p>
            <a:r>
              <a:rPr lang="en-US" altLang="zh-CN" dirty="0">
                <a:solidFill>
                  <a:schemeClr val="bg1">
                    <a:lumMod val="50000"/>
                  </a:schemeClr>
                </a:solidFill>
              </a:rPr>
              <a:t>2</a:t>
            </a:r>
            <a:endParaRPr lang="en-CN" dirty="0">
              <a:solidFill>
                <a:schemeClr val="bg1">
                  <a:lumMod val="50000"/>
                </a:schemeClr>
              </a:solidFill>
            </a:endParaRPr>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94749" y="3462420"/>
            <a:ext cx="5167298" cy="453113"/>
          </a:xfrm>
        </p:spPr>
        <p:txBody>
          <a:bodyPr/>
          <a:lstStyle/>
          <a:p>
            <a:r>
              <a:rPr lang="en-CN" dirty="0">
                <a:solidFill>
                  <a:schemeClr val="bg1">
                    <a:lumMod val="50000"/>
                  </a:schemeClr>
                </a:solidFill>
              </a:rPr>
              <a:t>自然语言处理的基本问题</a:t>
            </a:r>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842413" y="3141617"/>
            <a:ext cx="778752" cy="1035222"/>
          </a:xfrm>
        </p:spPr>
        <p:txBody>
          <a:bodyPr/>
          <a:lstStyle/>
          <a:p>
            <a:r>
              <a:rPr lang="en-US" altLang="zh-CN" dirty="0">
                <a:solidFill>
                  <a:schemeClr val="bg1">
                    <a:lumMod val="50000"/>
                  </a:schemeClr>
                </a:solidFill>
              </a:rPr>
              <a:t>3</a:t>
            </a:r>
            <a:endParaRPr lang="en-CN" dirty="0">
              <a:solidFill>
                <a:schemeClr val="bg1">
                  <a:lumMod val="50000"/>
                </a:schemeClr>
              </a:solidFill>
            </a:endParaRPr>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94749" y="4586039"/>
            <a:ext cx="5167298" cy="453113"/>
          </a:xfrm>
        </p:spPr>
        <p:txBody>
          <a:bodyPr/>
          <a:lstStyle/>
          <a:p>
            <a:r>
              <a:rPr lang="en-CN" dirty="0">
                <a:solidFill>
                  <a:schemeClr val="bg1">
                    <a:lumMod val="50000"/>
                  </a:schemeClr>
                </a:solidFill>
              </a:rPr>
              <a:t>自然语言处理的评价指标</a:t>
            </a:r>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842413" y="4265236"/>
            <a:ext cx="778752" cy="1035222"/>
          </a:xfrm>
        </p:spPr>
        <p:txBody>
          <a:bodyPr/>
          <a:lstStyle/>
          <a:p>
            <a:r>
              <a:rPr lang="en-US" altLang="zh-CN" dirty="0">
                <a:solidFill>
                  <a:schemeClr val="bg1">
                    <a:lumMod val="50000"/>
                  </a:schemeClr>
                </a:solidFill>
              </a:rPr>
              <a:t>4</a:t>
            </a:r>
            <a:endParaRPr lang="en-CN" dirty="0">
              <a:solidFill>
                <a:schemeClr val="bg1">
                  <a:lumMod val="50000"/>
                </a:schemeClr>
              </a:solidFill>
            </a:endParaRPr>
          </a:p>
        </p:txBody>
      </p:sp>
    </p:spTree>
    <p:extLst>
      <p:ext uri="{BB962C8B-B14F-4D97-AF65-F5344CB8AC3E}">
        <p14:creationId xmlns:p14="http://schemas.microsoft.com/office/powerpoint/2010/main" val="2919325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CC51A-B931-3A46-9A04-96B7DBBEF983}"/>
              </a:ext>
            </a:extLst>
          </p:cNvPr>
          <p:cNvSpPr>
            <a:spLocks noGrp="1"/>
          </p:cNvSpPr>
          <p:nvPr>
            <p:ph type="sldNum" sz="quarter" idx="12"/>
          </p:nvPr>
        </p:nvSpPr>
        <p:spPr/>
        <p:txBody>
          <a:bodyPr/>
          <a:lstStyle/>
          <a:p>
            <a:fld id="{85F8B262-510B-45FB-9F68-19347AFD565E}" type="slidenum">
              <a:rPr lang="zh-CN" altLang="en-US" smtClean="0"/>
              <a:pPr/>
              <a:t>30</a:t>
            </a:fld>
            <a:endParaRPr lang="zh-CN" altLang="en-US" dirty="0"/>
          </a:p>
        </p:txBody>
      </p:sp>
      <p:sp>
        <p:nvSpPr>
          <p:cNvPr id="3" name="Footer Placeholder 2">
            <a:extLst>
              <a:ext uri="{FF2B5EF4-FFF2-40B4-BE49-F238E27FC236}">
                <a16:creationId xmlns:a16="http://schemas.microsoft.com/office/drawing/2014/main" id="{CB7718E5-5001-C240-873F-A4AE42ABAF40}"/>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517ADAB8-F0E7-C64A-8642-92DADEF9DC3D}"/>
              </a:ext>
            </a:extLst>
          </p:cNvPr>
          <p:cNvSpPr>
            <a:spLocks noGrp="1"/>
          </p:cNvSpPr>
          <p:nvPr>
            <p:ph type="title"/>
          </p:nvPr>
        </p:nvSpPr>
        <p:spPr/>
        <p:txBody>
          <a:bodyPr/>
          <a:lstStyle/>
          <a:p>
            <a:r>
              <a:rPr lang="en-CN" dirty="0"/>
              <a:t>结构预测问题</a:t>
            </a:r>
            <a:r>
              <a:rPr lang="zh-CN" altLang="en-US" dirty="0"/>
              <a:t>：</a:t>
            </a:r>
            <a:r>
              <a:rPr lang="en-CN" dirty="0"/>
              <a:t>序列标注</a:t>
            </a:r>
          </a:p>
        </p:txBody>
      </p:sp>
      <p:sp>
        <p:nvSpPr>
          <p:cNvPr id="5" name="Content Placeholder 4">
            <a:extLst>
              <a:ext uri="{FF2B5EF4-FFF2-40B4-BE49-F238E27FC236}">
                <a16:creationId xmlns:a16="http://schemas.microsoft.com/office/drawing/2014/main" id="{3C88EC6D-397E-7740-A4F5-2D994BE9544F}"/>
              </a:ext>
            </a:extLst>
          </p:cNvPr>
          <p:cNvSpPr>
            <a:spLocks noGrp="1"/>
          </p:cNvSpPr>
          <p:nvPr>
            <p:ph sz="quarter" idx="1"/>
          </p:nvPr>
        </p:nvSpPr>
        <p:spPr/>
        <p:txBody>
          <a:bodyPr/>
          <a:lstStyle/>
          <a:p>
            <a:r>
              <a:rPr lang="en-US" dirty="0" err="1"/>
              <a:t>经典的序列标注模型</a:t>
            </a:r>
            <a:endParaRPr lang="en-US" dirty="0"/>
          </a:p>
          <a:p>
            <a:pPr lvl="1"/>
            <a:r>
              <a:rPr lang="en-US" dirty="0" err="1"/>
              <a:t>条件随机场</a:t>
            </a:r>
            <a:r>
              <a:rPr lang="zh-CN" altLang="en-US" dirty="0"/>
              <a:t>（</a:t>
            </a:r>
            <a:r>
              <a:rPr lang="en-US" altLang="zh-CN" dirty="0"/>
              <a:t>Conditional Random Field</a:t>
            </a:r>
            <a:r>
              <a:rPr lang="zh-CN" altLang="en-US" dirty="0"/>
              <a:t>，</a:t>
            </a:r>
            <a:r>
              <a:rPr lang="en-US" altLang="zh-CN" dirty="0"/>
              <a:t>CRF</a:t>
            </a:r>
            <a:r>
              <a:rPr lang="zh-CN" altLang="en-US" dirty="0"/>
              <a:t>）</a:t>
            </a:r>
            <a:endParaRPr lang="en-US" altLang="zh-CN" dirty="0"/>
          </a:p>
          <a:p>
            <a:pPr lvl="1"/>
            <a:endParaRPr lang="en-US" dirty="0"/>
          </a:p>
          <a:p>
            <a:pPr lvl="1"/>
            <a:endParaRPr lang="en-US" dirty="0"/>
          </a:p>
          <a:p>
            <a:pPr lvl="1"/>
            <a:endParaRPr lang="en-US" dirty="0"/>
          </a:p>
          <a:p>
            <a:r>
              <a:rPr lang="en-US" dirty="0" err="1"/>
              <a:t>维特比</a:t>
            </a:r>
            <a:r>
              <a:rPr lang="zh-CN" altLang="en-US" dirty="0"/>
              <a:t>（</a:t>
            </a:r>
            <a:r>
              <a:rPr lang="en-US" altLang="zh-CN" dirty="0"/>
              <a:t>Viterbi</a:t>
            </a:r>
            <a:r>
              <a:rPr lang="zh-CN" altLang="en-US" dirty="0"/>
              <a:t>）</a:t>
            </a:r>
            <a:r>
              <a:rPr lang="en-US" dirty="0" err="1"/>
              <a:t>解码算法</a:t>
            </a:r>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1083EA5-019E-3245-8EAB-81466BA083FF}"/>
                  </a:ext>
                </a:extLst>
              </p:cNvPr>
              <p:cNvSpPr txBox="1"/>
              <p:nvPr/>
            </p:nvSpPr>
            <p:spPr>
              <a:xfrm>
                <a:off x="2353813" y="2281557"/>
                <a:ext cx="5235921" cy="756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charset="0"/>
                        </a:rPr>
                        <m:t>𝑃</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charset="0"/>
                                </a:rPr>
                                <m:t>𝑦</m:t>
                              </m:r>
                            </m:e>
                            <m:sub>
                              <m:d>
                                <m:dPr>
                                  <m:begChr m:val="["/>
                                  <m:endChr m:val="]"/>
                                  <m:ctrlPr>
                                    <a:rPr lang="en-US" altLang="zh-CN" sz="1800" b="0" i="1" smtClean="0">
                                      <a:latin typeface="Cambria Math" panose="02040503050406030204" pitchFamily="18" charset="0"/>
                                    </a:rPr>
                                  </m:ctrlPr>
                                </m:dPr>
                                <m:e>
                                  <m:r>
                                    <a:rPr lang="en-US" altLang="zh-CN" sz="1800" b="0" i="1" smtClean="0">
                                      <a:latin typeface="Cambria Math" charset="0"/>
                                    </a:rPr>
                                    <m:t>1:</m:t>
                                  </m:r>
                                  <m:r>
                                    <a:rPr lang="en-US" altLang="zh-CN" sz="1800" b="0" i="1" smtClean="0">
                                      <a:latin typeface="Cambria Math" charset="0"/>
                                    </a:rPr>
                                    <m:t>𝑛</m:t>
                                  </m:r>
                                </m:e>
                              </m:d>
                            </m:sub>
                          </m:sSub>
                        </m:e>
                        <m:e>
                          <m:sSub>
                            <m:sSubPr>
                              <m:ctrlPr>
                                <a:rPr lang="en-US" altLang="zh-CN" sz="1800" i="1">
                                  <a:latin typeface="Cambria Math" panose="02040503050406030204" pitchFamily="18" charset="0"/>
                                </a:rPr>
                              </m:ctrlPr>
                            </m:sSubPr>
                            <m:e>
                              <m:r>
                                <a:rPr lang="en-US" altLang="zh-CN" sz="1800" b="0" i="1" smtClean="0">
                                  <a:latin typeface="Cambria Math" charset="0"/>
                                </a:rPr>
                                <m:t>𝑥</m:t>
                              </m:r>
                            </m:e>
                            <m:sub>
                              <m:d>
                                <m:dPr>
                                  <m:begChr m:val="["/>
                                  <m:endChr m:val="]"/>
                                  <m:ctrlPr>
                                    <a:rPr lang="en-US" altLang="zh-CN" sz="1800" i="1">
                                      <a:latin typeface="Cambria Math" panose="02040503050406030204" pitchFamily="18" charset="0"/>
                                    </a:rPr>
                                  </m:ctrlPr>
                                </m:dPr>
                                <m:e>
                                  <m:r>
                                    <a:rPr lang="en-US" altLang="zh-CN" sz="1800" i="1">
                                      <a:latin typeface="Cambria Math" charset="0"/>
                                    </a:rPr>
                                    <m:t>1:</m:t>
                                  </m:r>
                                  <m:r>
                                    <a:rPr lang="en-US" altLang="zh-CN" sz="1800" i="1">
                                      <a:latin typeface="Cambria Math" charset="0"/>
                                    </a:rPr>
                                    <m:t>𝑛</m:t>
                                  </m:r>
                                </m:e>
                              </m:d>
                            </m:sub>
                          </m:sSub>
                        </m:e>
                      </m:d>
                      <m:r>
                        <a:rPr lang="en-US" altLang="zh-CN" sz="1800" i="1">
                          <a:latin typeface="Cambria Math" charset="0"/>
                          <a:ea typeface="Cambria Math" charset="0"/>
                          <a:cs typeface="Cambria Math" charset="0"/>
                        </a:rPr>
                        <m:t>∝</m:t>
                      </m:r>
                      <m:f>
                        <m:fPr>
                          <m:ctrlPr>
                            <a:rPr lang="bg-BG" altLang="zh-CN" sz="1800" i="1">
                              <a:latin typeface="Cambria Math" panose="02040503050406030204" pitchFamily="18" charset="0"/>
                              <a:ea typeface="Cambria Math" charset="0"/>
                              <a:cs typeface="Cambria Math" charset="0"/>
                            </a:rPr>
                          </m:ctrlPr>
                        </m:fPr>
                        <m:num>
                          <m:r>
                            <a:rPr lang="en-US" altLang="zh-CN" sz="1800" i="1">
                              <a:latin typeface="Cambria Math" charset="0"/>
                              <a:ea typeface="Cambria Math" charset="0"/>
                              <a:cs typeface="Cambria Math" charset="0"/>
                            </a:rPr>
                            <m:t>1</m:t>
                          </m:r>
                        </m:num>
                        <m:den>
                          <m:sSub>
                            <m:sSubPr>
                              <m:ctrlPr>
                                <a:rPr lang="en-US" altLang="zh-CN" sz="1800" i="1">
                                  <a:latin typeface="Cambria Math" panose="02040503050406030204" pitchFamily="18" charset="0"/>
                                  <a:ea typeface="Cambria Math" charset="0"/>
                                  <a:cs typeface="Cambria Math" charset="0"/>
                                </a:rPr>
                              </m:ctrlPr>
                            </m:sSubPr>
                            <m:e>
                              <m:r>
                                <a:rPr lang="en-US" altLang="zh-CN" sz="1800" i="1">
                                  <a:latin typeface="Cambria Math" charset="0"/>
                                  <a:ea typeface="Cambria Math" charset="0"/>
                                  <a:cs typeface="Cambria Math" charset="0"/>
                                </a:rPr>
                                <m:t>𝑍</m:t>
                              </m:r>
                            </m:e>
                            <m:sub>
                              <m:sSub>
                                <m:sSubPr>
                                  <m:ctrlPr>
                                    <a:rPr lang="en-US" altLang="zh-CN" sz="1800" i="1">
                                      <a:latin typeface="Cambria Math" panose="02040503050406030204" pitchFamily="18" charset="0"/>
                                      <a:ea typeface="Cambria Math" charset="0"/>
                                      <a:cs typeface="Cambria Math" charset="0"/>
                                    </a:rPr>
                                  </m:ctrlPr>
                                </m:sSubPr>
                                <m:e>
                                  <m:r>
                                    <a:rPr lang="en-US" altLang="zh-CN" sz="1800" i="1">
                                      <a:latin typeface="Cambria Math" charset="0"/>
                                      <a:ea typeface="Cambria Math" charset="0"/>
                                      <a:cs typeface="Cambria Math" charset="0"/>
                                    </a:rPr>
                                    <m:t>𝑦</m:t>
                                  </m:r>
                                </m:e>
                                <m:sub>
                                  <m:r>
                                    <a:rPr lang="en-US" altLang="zh-CN" sz="1800" i="1">
                                      <a:latin typeface="Cambria Math" charset="0"/>
                                      <a:ea typeface="Cambria Math" charset="0"/>
                                      <a:cs typeface="Cambria Math" charset="0"/>
                                    </a:rPr>
                                    <m:t>[1:</m:t>
                                  </m:r>
                                  <m:r>
                                    <a:rPr lang="en-US" altLang="zh-CN" sz="1800" i="1">
                                      <a:latin typeface="Cambria Math" charset="0"/>
                                      <a:ea typeface="Cambria Math" charset="0"/>
                                      <a:cs typeface="Cambria Math" charset="0"/>
                                    </a:rPr>
                                    <m:t>𝑛</m:t>
                                  </m:r>
                                  <m:r>
                                    <a:rPr lang="en-US" altLang="zh-CN" sz="1800" i="1">
                                      <a:latin typeface="Cambria Math" charset="0"/>
                                      <a:ea typeface="Cambria Math" charset="0"/>
                                      <a:cs typeface="Cambria Math" charset="0"/>
                                    </a:rPr>
                                    <m:t>]</m:t>
                                  </m:r>
                                </m:sub>
                              </m:sSub>
                              <m:r>
                                <a:rPr lang="en-US" altLang="zh-CN" sz="1800" i="1">
                                  <a:latin typeface="Cambria Math" charset="0"/>
                                  <a:ea typeface="Cambria Math" charset="0"/>
                                  <a:cs typeface="Cambria Math" charset="0"/>
                                </a:rPr>
                                <m:t> </m:t>
                              </m:r>
                            </m:sub>
                          </m:sSub>
                        </m:den>
                      </m:f>
                      <m:nary>
                        <m:naryPr>
                          <m:chr m:val="∏"/>
                          <m:ctrlPr>
                            <a:rPr lang="is-IS" altLang="zh-CN" sz="1800" i="1">
                              <a:latin typeface="Cambria Math" panose="02040503050406030204" pitchFamily="18" charset="0"/>
                              <a:ea typeface="Cambria Math" charset="0"/>
                              <a:cs typeface="Cambria Math" charset="0"/>
                            </a:rPr>
                          </m:ctrlPr>
                        </m:naryPr>
                        <m:sub>
                          <m:r>
                            <m:rPr>
                              <m:brk m:alnAt="23"/>
                            </m:rPr>
                            <a:rPr lang="en-US" altLang="zh-CN" sz="1800" i="1">
                              <a:latin typeface="Cambria Math" charset="0"/>
                              <a:ea typeface="Cambria Math" charset="0"/>
                              <a:cs typeface="Cambria Math" charset="0"/>
                            </a:rPr>
                            <m:t>𝑡</m:t>
                          </m:r>
                          <m:r>
                            <a:rPr lang="en-US" altLang="zh-CN" sz="1800" i="1">
                              <a:latin typeface="Cambria Math" charset="0"/>
                              <a:ea typeface="Cambria Math" charset="0"/>
                              <a:cs typeface="Cambria Math" charset="0"/>
                            </a:rPr>
                            <m:t>=1</m:t>
                          </m:r>
                        </m:sub>
                        <m:sup>
                          <m:r>
                            <a:rPr lang="en-US" altLang="zh-CN" sz="1800" i="1">
                              <a:latin typeface="Cambria Math" charset="0"/>
                              <a:ea typeface="Cambria Math" charset="0"/>
                              <a:cs typeface="Cambria Math" charset="0"/>
                            </a:rPr>
                            <m:t>𝑛</m:t>
                          </m:r>
                        </m:sup>
                        <m:e>
                          <m:eqArr>
                            <m:eqArrPr>
                              <m:ctrlPr>
                                <a:rPr lang="en-US" altLang="zh-CN" sz="1800" b="0" i="1" smtClean="0">
                                  <a:latin typeface="Cambria Math" panose="02040503050406030204" pitchFamily="18" charset="0"/>
                                  <a:ea typeface="Cambria Math" charset="0"/>
                                  <a:cs typeface="Cambria Math" charset="0"/>
                                </a:rPr>
                              </m:ctrlPr>
                            </m:eqArrPr>
                            <m:e>
                              <m:r>
                                <a:rPr lang="en-US" altLang="zh-CN" sz="1800" b="0" i="1" smtClean="0">
                                  <a:latin typeface="Cambria Math" charset="0"/>
                                  <a:ea typeface="Cambria Math" charset="0"/>
                                  <a:cs typeface="Cambria Math" charset="0"/>
                                </a:rPr>
                                <m:t> </m:t>
                              </m:r>
                            </m:e>
                            <m:e>
                              <m:r>
                                <m:rPr>
                                  <m:sty m:val="p"/>
                                </m:rPr>
                                <a:rPr lang="en-US" altLang="zh-CN" sz="1800">
                                  <a:latin typeface="Cambria Math" charset="0"/>
                                  <a:ea typeface="Cambria Math" charset="0"/>
                                  <a:cs typeface="Cambria Math" charset="0"/>
                                </a:rPr>
                                <m:t>exp</m:t>
                              </m:r>
                              <m:d>
                                <m:dPr>
                                  <m:ctrlPr>
                                    <a:rPr lang="is-IS" altLang="zh-CN" sz="1800" i="1">
                                      <a:latin typeface="Cambria Math" panose="02040503050406030204" pitchFamily="18" charset="0"/>
                                      <a:ea typeface="Cambria Math" charset="0"/>
                                      <a:cs typeface="Cambria Math" charset="0"/>
                                    </a:rPr>
                                  </m:ctrlPr>
                                </m:dPr>
                                <m:e>
                                  <m:f>
                                    <m:fPr>
                                      <m:type m:val="noBar"/>
                                      <m:ctrlPr>
                                        <a:rPr lang="is-IS" altLang="zh-CN" sz="1800" i="1">
                                          <a:latin typeface="Cambria Math" panose="02040503050406030204" pitchFamily="18" charset="0"/>
                                          <a:ea typeface="Cambria Math" charset="0"/>
                                          <a:cs typeface="Cambria Math" charset="0"/>
                                        </a:rPr>
                                      </m:ctrlPr>
                                    </m:fPr>
                                    <m:num>
                                      <m:nary>
                                        <m:naryPr>
                                          <m:chr m:val="∑"/>
                                          <m:supHide m:val="on"/>
                                          <m:ctrlPr>
                                            <a:rPr lang="en-US" altLang="zh-CN" sz="1800" i="1">
                                              <a:solidFill>
                                                <a:srgbClr val="0070C0"/>
                                              </a:solidFill>
                                              <a:latin typeface="Cambria Math" panose="02040503050406030204" pitchFamily="18" charset="0"/>
                                              <a:ea typeface="Cambria Math" charset="0"/>
                                              <a:cs typeface="Cambria Math" charset="0"/>
                                            </a:rPr>
                                          </m:ctrlPr>
                                        </m:naryPr>
                                        <m:sub>
                                          <m:r>
                                            <m:rPr>
                                              <m:brk m:alnAt="7"/>
                                            </m:rPr>
                                            <a:rPr lang="en-US" altLang="zh-CN" sz="1800" i="1">
                                              <a:solidFill>
                                                <a:srgbClr val="0070C0"/>
                                              </a:solidFill>
                                              <a:latin typeface="Cambria Math" charset="0"/>
                                              <a:ea typeface="Cambria Math" charset="0"/>
                                              <a:cs typeface="Cambria Math" charset="0"/>
                                            </a:rPr>
                                            <m:t>𝑗</m:t>
                                          </m:r>
                                        </m:sub>
                                        <m:sup/>
                                        <m:e>
                                          <m:sSub>
                                            <m:sSubPr>
                                              <m:ctrlPr>
                                                <a:rPr lang="en-US" altLang="zh-CN" sz="1800" i="1">
                                                  <a:solidFill>
                                                    <a:srgbClr val="0070C0"/>
                                                  </a:solidFill>
                                                  <a:latin typeface="Cambria Math" panose="02040503050406030204" pitchFamily="18" charset="0"/>
                                                  <a:ea typeface="Cambria Math" charset="0"/>
                                                  <a:cs typeface="Cambria Math" charset="0"/>
                                                </a:rPr>
                                              </m:ctrlPr>
                                            </m:sSubPr>
                                            <m:e>
                                              <m:r>
                                                <a:rPr lang="en-US" altLang="zh-CN" sz="1800" i="1">
                                                  <a:solidFill>
                                                    <a:srgbClr val="0070C0"/>
                                                  </a:solidFill>
                                                  <a:latin typeface="Cambria Math" charset="0"/>
                                                  <a:ea typeface="Cambria Math" charset="0"/>
                                                  <a:cs typeface="Cambria Math" charset="0"/>
                                                </a:rPr>
                                                <m:t>𝜆</m:t>
                                              </m:r>
                                            </m:e>
                                            <m:sub>
                                              <m:r>
                                                <a:rPr lang="en-US" altLang="zh-CN" sz="1800" i="1">
                                                  <a:solidFill>
                                                    <a:srgbClr val="0070C0"/>
                                                  </a:solidFill>
                                                  <a:latin typeface="Cambria Math" charset="0"/>
                                                  <a:ea typeface="Cambria Math" charset="0"/>
                                                  <a:cs typeface="Cambria Math" charset="0"/>
                                                </a:rPr>
                                                <m:t>𝑗</m:t>
                                              </m:r>
                                            </m:sub>
                                          </m:sSub>
                                          <m:sSub>
                                            <m:sSubPr>
                                              <m:ctrlPr>
                                                <a:rPr lang="en-US" altLang="zh-CN" sz="1800" i="1">
                                                  <a:solidFill>
                                                    <a:srgbClr val="0070C0"/>
                                                  </a:solidFill>
                                                  <a:latin typeface="Cambria Math" panose="02040503050406030204" pitchFamily="18" charset="0"/>
                                                  <a:ea typeface="Cambria Math" charset="0"/>
                                                  <a:cs typeface="Cambria Math" charset="0"/>
                                                </a:rPr>
                                              </m:ctrlPr>
                                            </m:sSubPr>
                                            <m:e>
                                              <m:r>
                                                <a:rPr lang="en-US" altLang="zh-CN" sz="1800" i="1">
                                                  <a:solidFill>
                                                    <a:srgbClr val="0070C0"/>
                                                  </a:solidFill>
                                                  <a:latin typeface="Cambria Math" charset="0"/>
                                                  <a:ea typeface="Cambria Math" charset="0"/>
                                                  <a:cs typeface="Cambria Math" charset="0"/>
                                                </a:rPr>
                                                <m:t>𝑓</m:t>
                                              </m:r>
                                            </m:e>
                                            <m:sub>
                                              <m:r>
                                                <a:rPr lang="en-US" altLang="zh-CN" sz="1800" i="1">
                                                  <a:solidFill>
                                                    <a:srgbClr val="0070C0"/>
                                                  </a:solidFill>
                                                  <a:latin typeface="Cambria Math" charset="0"/>
                                                  <a:ea typeface="Cambria Math" charset="0"/>
                                                  <a:cs typeface="Cambria Math" charset="0"/>
                                                </a:rPr>
                                                <m:t>𝑗</m:t>
                                              </m:r>
                                            </m:sub>
                                          </m:sSub>
                                          <m:d>
                                            <m:dPr>
                                              <m:ctrlPr>
                                                <a:rPr lang="en-US" altLang="zh-CN" sz="1800" i="1">
                                                  <a:solidFill>
                                                    <a:srgbClr val="0070C0"/>
                                                  </a:solidFill>
                                                  <a:latin typeface="Cambria Math" panose="02040503050406030204" pitchFamily="18" charset="0"/>
                                                  <a:ea typeface="Cambria Math" charset="0"/>
                                                  <a:cs typeface="Cambria Math" charset="0"/>
                                                </a:rPr>
                                              </m:ctrlPr>
                                            </m:dPr>
                                            <m:e>
                                              <m:sSub>
                                                <m:sSubPr>
                                                  <m:ctrlPr>
                                                    <a:rPr lang="en-US" altLang="zh-CN" sz="1800" i="1">
                                                      <a:solidFill>
                                                        <a:srgbClr val="0070C0"/>
                                                      </a:solidFill>
                                                      <a:latin typeface="Cambria Math" panose="02040503050406030204" pitchFamily="18" charset="0"/>
                                                    </a:rPr>
                                                  </m:ctrlPr>
                                                </m:sSubPr>
                                                <m:e>
                                                  <m:r>
                                                    <a:rPr lang="en-US" altLang="zh-CN" sz="1800" i="1">
                                                      <a:solidFill>
                                                        <a:srgbClr val="0070C0"/>
                                                      </a:solidFill>
                                                      <a:latin typeface="Cambria Math" charset="0"/>
                                                    </a:rPr>
                                                    <m:t>𝑦</m:t>
                                                  </m:r>
                                                </m:e>
                                                <m:sub>
                                                  <m:r>
                                                    <a:rPr lang="en-US" altLang="zh-CN" sz="1800" i="1">
                                                      <a:solidFill>
                                                        <a:srgbClr val="0070C0"/>
                                                      </a:solidFill>
                                                      <a:latin typeface="Cambria Math" charset="0"/>
                                                    </a:rPr>
                                                    <m:t>𝑡</m:t>
                                                  </m:r>
                                                </m:sub>
                                              </m:sSub>
                                              <m:r>
                                                <a:rPr lang="en-US" altLang="zh-CN" sz="1800" i="1">
                                                  <a:solidFill>
                                                    <a:srgbClr val="0070C0"/>
                                                  </a:solidFill>
                                                  <a:latin typeface="Cambria Math" charset="0"/>
                                                </a:rPr>
                                                <m:t>,</m:t>
                                              </m:r>
                                              <m:sSub>
                                                <m:sSubPr>
                                                  <m:ctrlPr>
                                                    <a:rPr lang="en-US" altLang="zh-CN" sz="1800" i="1">
                                                      <a:solidFill>
                                                        <a:srgbClr val="0070C0"/>
                                                      </a:solidFill>
                                                      <a:latin typeface="Cambria Math" panose="02040503050406030204" pitchFamily="18" charset="0"/>
                                                    </a:rPr>
                                                  </m:ctrlPr>
                                                </m:sSubPr>
                                                <m:e>
                                                  <m:r>
                                                    <a:rPr lang="en-US" altLang="zh-CN" sz="1800" i="1">
                                                      <a:solidFill>
                                                        <a:srgbClr val="0070C0"/>
                                                      </a:solidFill>
                                                      <a:latin typeface="Cambria Math" charset="0"/>
                                                    </a:rPr>
                                                    <m:t>𝑦</m:t>
                                                  </m:r>
                                                </m:e>
                                                <m:sub>
                                                  <m:r>
                                                    <a:rPr lang="en-US" altLang="zh-CN" sz="1800" i="1">
                                                      <a:solidFill>
                                                        <a:srgbClr val="0070C0"/>
                                                      </a:solidFill>
                                                      <a:latin typeface="Cambria Math" charset="0"/>
                                                    </a:rPr>
                                                    <m:t>𝑡</m:t>
                                                  </m:r>
                                                  <m:r>
                                                    <a:rPr lang="en-US" altLang="zh-CN" sz="1800" i="1">
                                                      <a:solidFill>
                                                        <a:srgbClr val="0070C0"/>
                                                      </a:solidFill>
                                                      <a:latin typeface="Cambria Math" charset="0"/>
                                                    </a:rPr>
                                                    <m:t>−1</m:t>
                                                  </m:r>
                                                </m:sub>
                                              </m:sSub>
                                            </m:e>
                                          </m:d>
                                        </m:e>
                                      </m:nary>
                                    </m:num>
                                    <m:den>
                                      <m:r>
                                        <a:rPr lang="en-US" altLang="zh-CN" sz="1800" i="1">
                                          <a:latin typeface="Cambria Math" charset="0"/>
                                          <a:ea typeface="Cambria Math" charset="0"/>
                                          <a:cs typeface="Cambria Math" charset="0"/>
                                        </a:rPr>
                                        <m:t>+</m:t>
                                      </m:r>
                                      <m:nary>
                                        <m:naryPr>
                                          <m:chr m:val="∑"/>
                                          <m:supHide m:val="on"/>
                                          <m:ctrlPr>
                                            <a:rPr lang="en-US" altLang="zh-CN" sz="1800" i="1">
                                              <a:solidFill>
                                                <a:srgbClr val="FF0000"/>
                                              </a:solidFill>
                                              <a:latin typeface="Cambria Math" panose="02040503050406030204" pitchFamily="18" charset="0"/>
                                              <a:ea typeface="Cambria Math" charset="0"/>
                                              <a:cs typeface="Cambria Math" charset="0"/>
                                            </a:rPr>
                                          </m:ctrlPr>
                                        </m:naryPr>
                                        <m:sub>
                                          <m:r>
                                            <m:rPr>
                                              <m:brk m:alnAt="7"/>
                                            </m:rPr>
                                            <a:rPr lang="en-US" altLang="zh-CN" sz="1800" i="1">
                                              <a:solidFill>
                                                <a:srgbClr val="FF0000"/>
                                              </a:solidFill>
                                              <a:latin typeface="Cambria Math" charset="0"/>
                                              <a:ea typeface="Cambria Math" charset="0"/>
                                              <a:cs typeface="Cambria Math" charset="0"/>
                                            </a:rPr>
                                            <m:t>𝑘</m:t>
                                          </m:r>
                                        </m:sub>
                                        <m:sup/>
                                        <m:e>
                                          <m:sSub>
                                            <m:sSubPr>
                                              <m:ctrlPr>
                                                <a:rPr lang="en-US" altLang="zh-CN" sz="1800" i="1">
                                                  <a:solidFill>
                                                    <a:srgbClr val="FF0000"/>
                                                  </a:solidFill>
                                                  <a:latin typeface="Cambria Math" panose="02040503050406030204" pitchFamily="18" charset="0"/>
                                                  <a:ea typeface="Cambria Math" charset="0"/>
                                                  <a:cs typeface="Cambria Math" charset="0"/>
                                                </a:rPr>
                                              </m:ctrlPr>
                                            </m:sSubPr>
                                            <m:e>
                                              <m:r>
                                                <a:rPr lang="en-US" altLang="zh-CN" sz="1800" i="1" smtClean="0">
                                                  <a:solidFill>
                                                    <a:srgbClr val="FF0000"/>
                                                  </a:solidFill>
                                                  <a:latin typeface="Cambria Math" charset="0"/>
                                                  <a:ea typeface="Cambria Math" charset="0"/>
                                                  <a:cs typeface="Cambria Math" charset="0"/>
                                                </a:rPr>
                                                <m:t>𝜇</m:t>
                                              </m:r>
                                            </m:e>
                                            <m:sub>
                                              <m:r>
                                                <a:rPr lang="en-US" altLang="zh-CN" sz="1800" i="1">
                                                  <a:solidFill>
                                                    <a:srgbClr val="FF0000"/>
                                                  </a:solidFill>
                                                  <a:latin typeface="Cambria Math" charset="0"/>
                                                  <a:ea typeface="Cambria Math" charset="0"/>
                                                  <a:cs typeface="Cambria Math" charset="0"/>
                                                </a:rPr>
                                                <m:t>𝑘</m:t>
                                              </m:r>
                                            </m:sub>
                                          </m:sSub>
                                          <m:sSub>
                                            <m:sSubPr>
                                              <m:ctrlPr>
                                                <a:rPr lang="en-US" altLang="zh-CN" sz="1800" i="1">
                                                  <a:solidFill>
                                                    <a:srgbClr val="FF0000"/>
                                                  </a:solidFill>
                                                  <a:latin typeface="Cambria Math" panose="02040503050406030204" pitchFamily="18" charset="0"/>
                                                  <a:ea typeface="Cambria Math" charset="0"/>
                                                  <a:cs typeface="Cambria Math" charset="0"/>
                                                </a:rPr>
                                              </m:ctrlPr>
                                            </m:sSubPr>
                                            <m:e>
                                              <m:r>
                                                <a:rPr lang="en-US" altLang="zh-CN" sz="1800" b="0" i="1" smtClean="0">
                                                  <a:solidFill>
                                                    <a:srgbClr val="FF0000"/>
                                                  </a:solidFill>
                                                  <a:latin typeface="Cambria Math" charset="0"/>
                                                  <a:ea typeface="Cambria Math" charset="0"/>
                                                  <a:cs typeface="Cambria Math" charset="0"/>
                                                </a:rPr>
                                                <m:t>𝑔</m:t>
                                              </m:r>
                                            </m:e>
                                            <m:sub>
                                              <m:r>
                                                <a:rPr lang="en-US" altLang="zh-CN" sz="1800" i="1">
                                                  <a:solidFill>
                                                    <a:srgbClr val="FF0000"/>
                                                  </a:solidFill>
                                                  <a:latin typeface="Cambria Math" charset="0"/>
                                                  <a:ea typeface="Cambria Math" charset="0"/>
                                                  <a:cs typeface="Cambria Math" charset="0"/>
                                                </a:rPr>
                                                <m:t>𝑘</m:t>
                                              </m:r>
                                            </m:sub>
                                          </m:sSub>
                                          <m:d>
                                            <m:dPr>
                                              <m:ctrlPr>
                                                <a:rPr lang="en-US" altLang="zh-CN" sz="1800" i="1">
                                                  <a:solidFill>
                                                    <a:srgbClr val="FF0000"/>
                                                  </a:solidFill>
                                                  <a:latin typeface="Cambria Math" panose="02040503050406030204" pitchFamily="18" charset="0"/>
                                                  <a:ea typeface="Cambria Math" charset="0"/>
                                                  <a:cs typeface="Cambria Math" charset="0"/>
                                                </a:rPr>
                                              </m:ctrlPr>
                                            </m:dPr>
                                            <m:e>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charset="0"/>
                                                    </a:rPr>
                                                    <m:t>𝑦</m:t>
                                                  </m:r>
                                                </m:e>
                                                <m:sub>
                                                  <m:r>
                                                    <a:rPr lang="en-US" altLang="zh-CN" sz="1800" i="1">
                                                      <a:solidFill>
                                                        <a:srgbClr val="FF0000"/>
                                                      </a:solidFill>
                                                      <a:latin typeface="Cambria Math" charset="0"/>
                                                    </a:rPr>
                                                    <m:t>𝑡</m:t>
                                                  </m:r>
                                                </m:sub>
                                              </m:sSub>
                                              <m:r>
                                                <a:rPr lang="en-US" altLang="zh-CN" sz="1800" i="1">
                                                  <a:solidFill>
                                                    <a:srgbClr val="FF0000"/>
                                                  </a:solidFill>
                                                  <a:latin typeface="Cambria Math" charset="0"/>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charset="0"/>
                                                    </a:rPr>
                                                    <m:t>𝑥</m:t>
                                                  </m:r>
                                                </m:e>
                                                <m:sub>
                                                  <m:r>
                                                    <a:rPr lang="en-US" altLang="zh-CN" sz="1800" i="1">
                                                      <a:solidFill>
                                                        <a:srgbClr val="FF0000"/>
                                                      </a:solidFill>
                                                      <a:latin typeface="Cambria Math" charset="0"/>
                                                    </a:rPr>
                                                    <m:t>𝑡</m:t>
                                                  </m:r>
                                                </m:sub>
                                              </m:sSub>
                                            </m:e>
                                          </m:d>
                                        </m:e>
                                      </m:nary>
                                    </m:den>
                                  </m:f>
                                </m:e>
                              </m:d>
                              <m:r>
                                <a:rPr lang="en-US" altLang="zh-CN" sz="1800" i="1">
                                  <a:latin typeface="Cambria Math" charset="0"/>
                                  <a:ea typeface="Cambria Math" charset="0"/>
                                  <a:cs typeface="Cambria Math" charset="0"/>
                                </a:rPr>
                                <m:t>⁡</m:t>
                              </m:r>
                            </m:e>
                          </m:eqArr>
                        </m:e>
                      </m:nary>
                    </m:oMath>
                  </m:oMathPara>
                </a14:m>
                <a:endParaRPr lang="en-US" altLang="zh-CN" sz="1800" b="0" dirty="0">
                  <a:ea typeface="Cambria Math" charset="0"/>
                  <a:cs typeface="Cambria Math" charset="0"/>
                </a:endParaRPr>
              </a:p>
            </p:txBody>
          </p:sp>
        </mc:Choice>
        <mc:Fallback xmlns="">
          <p:sp>
            <p:nvSpPr>
              <p:cNvPr id="51" name="TextBox 50">
                <a:extLst>
                  <a:ext uri="{FF2B5EF4-FFF2-40B4-BE49-F238E27FC236}">
                    <a16:creationId xmlns:a16="http://schemas.microsoft.com/office/drawing/2014/main" id="{01083EA5-019E-3245-8EAB-81466BA083FF}"/>
                  </a:ext>
                </a:extLst>
              </p:cNvPr>
              <p:cNvSpPr txBox="1">
                <a:spLocks noRot="1" noChangeAspect="1" noMove="1" noResize="1" noEditPoints="1" noAdjustHandles="1" noChangeArrowheads="1" noChangeShapeType="1" noTextEdit="1"/>
              </p:cNvSpPr>
              <p:nvPr/>
            </p:nvSpPr>
            <p:spPr>
              <a:xfrm>
                <a:off x="2353813" y="2281557"/>
                <a:ext cx="5235921" cy="756169"/>
              </a:xfrm>
              <a:prstGeom prst="rect">
                <a:avLst/>
              </a:prstGeom>
              <a:blipFill>
                <a:blip r:embed="rId2"/>
                <a:stretch>
                  <a:fillRect l="-484" t="-116393" r="-1211" b="-177049"/>
                </a:stretch>
              </a:blipFill>
            </p:spPr>
            <p:txBody>
              <a:bodyPr/>
              <a:lstStyle/>
              <a:p>
                <a:r>
                  <a:rPr lang="en-CN">
                    <a:noFill/>
                  </a:rPr>
                  <a:t> </a:t>
                </a:r>
              </a:p>
            </p:txBody>
          </p:sp>
        </mc:Fallback>
      </mc:AlternateContent>
      <p:grpSp>
        <p:nvGrpSpPr>
          <p:cNvPr id="52" name="Group 51">
            <a:extLst>
              <a:ext uri="{FF2B5EF4-FFF2-40B4-BE49-F238E27FC236}">
                <a16:creationId xmlns:a16="http://schemas.microsoft.com/office/drawing/2014/main" id="{3AD0BE60-B12F-384A-AF69-DEA1726997EC}"/>
              </a:ext>
            </a:extLst>
          </p:cNvPr>
          <p:cNvGrpSpPr/>
          <p:nvPr/>
        </p:nvGrpSpPr>
        <p:grpSpPr>
          <a:xfrm>
            <a:off x="7858870" y="1969327"/>
            <a:ext cx="2037750" cy="1327470"/>
            <a:chOff x="6443711" y="2743963"/>
            <a:chExt cx="2239852" cy="1598016"/>
          </a:xfrm>
        </p:grpSpPr>
        <p:sp>
          <p:nvSpPr>
            <p:cNvPr id="53" name="Oval 52">
              <a:extLst>
                <a:ext uri="{FF2B5EF4-FFF2-40B4-BE49-F238E27FC236}">
                  <a16:creationId xmlns:a16="http://schemas.microsoft.com/office/drawing/2014/main" id="{B839DD4B-3D49-C04B-AE39-F0F6F9B755A6}"/>
                </a:ext>
              </a:extLst>
            </p:cNvPr>
            <p:cNvSpPr/>
            <p:nvPr/>
          </p:nvSpPr>
          <p:spPr>
            <a:xfrm>
              <a:off x="6509156" y="3150765"/>
              <a:ext cx="216024" cy="2160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4" name="Oval 53">
              <a:extLst>
                <a:ext uri="{FF2B5EF4-FFF2-40B4-BE49-F238E27FC236}">
                  <a16:creationId xmlns:a16="http://schemas.microsoft.com/office/drawing/2014/main" id="{56BDD4F3-5A14-4E4E-A453-6252D339A7E8}"/>
                </a:ext>
              </a:extLst>
            </p:cNvPr>
            <p:cNvSpPr/>
            <p:nvPr/>
          </p:nvSpPr>
          <p:spPr>
            <a:xfrm>
              <a:off x="7373252" y="3152692"/>
              <a:ext cx="216024" cy="2160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5" name="Oval 54">
              <a:extLst>
                <a:ext uri="{FF2B5EF4-FFF2-40B4-BE49-F238E27FC236}">
                  <a16:creationId xmlns:a16="http://schemas.microsoft.com/office/drawing/2014/main" id="{88715994-384C-5B49-994F-F9070D654AAD}"/>
                </a:ext>
              </a:extLst>
            </p:cNvPr>
            <p:cNvSpPr/>
            <p:nvPr/>
          </p:nvSpPr>
          <p:spPr>
            <a:xfrm>
              <a:off x="8237348" y="3150258"/>
              <a:ext cx="216024" cy="21602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6" name="Oval 55">
              <a:extLst>
                <a:ext uri="{FF2B5EF4-FFF2-40B4-BE49-F238E27FC236}">
                  <a16:creationId xmlns:a16="http://schemas.microsoft.com/office/drawing/2014/main" id="{9B66BD95-7576-0541-855C-E9ACB323415F}"/>
                </a:ext>
              </a:extLst>
            </p:cNvPr>
            <p:cNvSpPr/>
            <p:nvPr/>
          </p:nvSpPr>
          <p:spPr>
            <a:xfrm>
              <a:off x="6513540" y="3843813"/>
              <a:ext cx="216024" cy="216024"/>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a:p>
          </p:txBody>
        </p:sp>
        <p:sp>
          <p:nvSpPr>
            <p:cNvPr id="57" name="Oval 56">
              <a:extLst>
                <a:ext uri="{FF2B5EF4-FFF2-40B4-BE49-F238E27FC236}">
                  <a16:creationId xmlns:a16="http://schemas.microsoft.com/office/drawing/2014/main" id="{54679296-A82A-5446-9CCC-5EBE3254270E}"/>
                </a:ext>
              </a:extLst>
            </p:cNvPr>
            <p:cNvSpPr/>
            <p:nvPr/>
          </p:nvSpPr>
          <p:spPr>
            <a:xfrm>
              <a:off x="7377636" y="3845740"/>
              <a:ext cx="216024" cy="216024"/>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a:p>
          </p:txBody>
        </p:sp>
        <p:sp>
          <p:nvSpPr>
            <p:cNvPr id="58" name="Oval 57">
              <a:extLst>
                <a:ext uri="{FF2B5EF4-FFF2-40B4-BE49-F238E27FC236}">
                  <a16:creationId xmlns:a16="http://schemas.microsoft.com/office/drawing/2014/main" id="{2168D80C-3D88-9546-809C-26C5273C4BC6}"/>
                </a:ext>
              </a:extLst>
            </p:cNvPr>
            <p:cNvSpPr/>
            <p:nvPr/>
          </p:nvSpPr>
          <p:spPr>
            <a:xfrm>
              <a:off x="8241732" y="3843306"/>
              <a:ext cx="216024" cy="216024"/>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400"/>
            </a:p>
          </p:txBody>
        </p:sp>
        <p:cxnSp>
          <p:nvCxnSpPr>
            <p:cNvPr id="59" name="Straight Arrow Connector 58">
              <a:extLst>
                <a:ext uri="{FF2B5EF4-FFF2-40B4-BE49-F238E27FC236}">
                  <a16:creationId xmlns:a16="http://schemas.microsoft.com/office/drawing/2014/main" id="{0EFD93C4-6DFA-8343-8056-BEA5FB942284}"/>
                </a:ext>
              </a:extLst>
            </p:cNvPr>
            <p:cNvCxnSpPr/>
            <p:nvPr/>
          </p:nvCxnSpPr>
          <p:spPr>
            <a:xfrm>
              <a:off x="6725180" y="3258777"/>
              <a:ext cx="648072" cy="1927"/>
            </a:xfrm>
            <a:prstGeom prst="straightConnector1">
              <a:avLst/>
            </a:prstGeom>
            <a:ln>
              <a:tailEnd type="non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024279B4-2E9F-504D-9DE5-0BB3A064D526}"/>
                </a:ext>
              </a:extLst>
            </p:cNvPr>
            <p:cNvCxnSpPr/>
            <p:nvPr/>
          </p:nvCxnSpPr>
          <p:spPr>
            <a:xfrm flipV="1">
              <a:off x="7589276" y="3258270"/>
              <a:ext cx="648072" cy="2434"/>
            </a:xfrm>
            <a:prstGeom prst="straightConnector1">
              <a:avLst/>
            </a:prstGeom>
            <a:ln>
              <a:tailEnd type="none"/>
            </a:ln>
          </p:spPr>
          <p:style>
            <a:lnRef idx="2">
              <a:schemeClr val="dk1"/>
            </a:lnRef>
            <a:fillRef idx="0">
              <a:schemeClr val="dk1"/>
            </a:fillRef>
            <a:effectRef idx="1">
              <a:schemeClr val="dk1"/>
            </a:effectRef>
            <a:fontRef idx="minor">
              <a:schemeClr val="tx1"/>
            </a:fontRef>
          </p:style>
        </p:cxnSp>
        <p:sp>
          <p:nvSpPr>
            <p:cNvPr id="61" name="TextBox 60">
              <a:extLst>
                <a:ext uri="{FF2B5EF4-FFF2-40B4-BE49-F238E27FC236}">
                  <a16:creationId xmlns:a16="http://schemas.microsoft.com/office/drawing/2014/main" id="{013AD887-FA74-AE4E-8393-395D2D2D31D4}"/>
                </a:ext>
              </a:extLst>
            </p:cNvPr>
            <p:cNvSpPr txBox="1"/>
            <p:nvPr/>
          </p:nvSpPr>
          <p:spPr>
            <a:xfrm>
              <a:off x="7325421" y="2743963"/>
              <a:ext cx="330540" cy="369332"/>
            </a:xfrm>
            <a:prstGeom prst="rect">
              <a:avLst/>
            </a:prstGeom>
            <a:noFill/>
          </p:spPr>
          <p:txBody>
            <a:bodyPr wrap="none" rtlCol="0">
              <a:spAutoFit/>
            </a:bodyPr>
            <a:lstStyle/>
            <a:p>
              <a:r>
                <a:rPr lang="en-US" altLang="zh-CN" sz="1800" i="1" dirty="0" err="1">
                  <a:latin typeface="Times New Roman" charset="0"/>
                  <a:ea typeface="Times New Roman" charset="0"/>
                  <a:cs typeface="Times New Roman" charset="0"/>
                </a:rPr>
                <a:t>y</a:t>
              </a:r>
              <a:r>
                <a:rPr lang="en-US" altLang="zh-CN" sz="1800" i="1" baseline="-25000" dirty="0" err="1">
                  <a:latin typeface="Times New Roman" charset="0"/>
                  <a:ea typeface="Times New Roman" charset="0"/>
                  <a:cs typeface="Times New Roman" charset="0"/>
                </a:rPr>
                <a:t>t</a:t>
              </a:r>
              <a:endParaRPr lang="en-US" sz="1800" i="1" baseline="-25000" dirty="0">
                <a:latin typeface="Times New Roman" charset="0"/>
                <a:ea typeface="Times New Roman" charset="0"/>
                <a:cs typeface="Times New Roman" charset="0"/>
              </a:endParaRPr>
            </a:p>
          </p:txBody>
        </p:sp>
        <p:sp>
          <p:nvSpPr>
            <p:cNvPr id="62" name="TextBox 61">
              <a:extLst>
                <a:ext uri="{FF2B5EF4-FFF2-40B4-BE49-F238E27FC236}">
                  <a16:creationId xmlns:a16="http://schemas.microsoft.com/office/drawing/2014/main" id="{26C4A74B-6C57-174A-BCC1-19EFFDE7AFF5}"/>
                </a:ext>
              </a:extLst>
            </p:cNvPr>
            <p:cNvSpPr txBox="1"/>
            <p:nvPr/>
          </p:nvSpPr>
          <p:spPr>
            <a:xfrm>
              <a:off x="8189517" y="2747714"/>
              <a:ext cx="494046" cy="369332"/>
            </a:xfrm>
            <a:prstGeom prst="rect">
              <a:avLst/>
            </a:prstGeom>
            <a:noFill/>
          </p:spPr>
          <p:txBody>
            <a:bodyPr wrap="none" rtlCol="0">
              <a:spAutoFit/>
            </a:bodyPr>
            <a:lstStyle/>
            <a:p>
              <a:r>
                <a:rPr lang="en-US" altLang="zh-CN" sz="1800" i="1" dirty="0">
                  <a:latin typeface="Times New Roman" charset="0"/>
                  <a:ea typeface="Times New Roman" charset="0"/>
                  <a:cs typeface="Times New Roman" charset="0"/>
                </a:rPr>
                <a:t>y</a:t>
              </a:r>
              <a:r>
                <a:rPr lang="en-US" altLang="zh-CN" sz="1800" i="1" baseline="-25000" dirty="0">
                  <a:latin typeface="Times New Roman" charset="0"/>
                  <a:ea typeface="Times New Roman" charset="0"/>
                  <a:cs typeface="Times New Roman" charset="0"/>
                </a:rPr>
                <a:t>t</a:t>
              </a:r>
              <a:r>
                <a:rPr lang="en-US" altLang="zh-CN" sz="1800" baseline="-25000" dirty="0">
                  <a:latin typeface="Times New Roman" charset="0"/>
                  <a:ea typeface="Times New Roman" charset="0"/>
                  <a:cs typeface="Times New Roman" charset="0"/>
                </a:rPr>
                <a:t>+1</a:t>
              </a:r>
              <a:endParaRPr lang="en-US" sz="1800" baseline="-25000" dirty="0">
                <a:latin typeface="Times New Roman" charset="0"/>
                <a:ea typeface="Times New Roman" charset="0"/>
                <a:cs typeface="Times New Roman" charset="0"/>
              </a:endParaRPr>
            </a:p>
          </p:txBody>
        </p:sp>
        <p:sp>
          <p:nvSpPr>
            <p:cNvPr id="63" name="TextBox 62">
              <a:extLst>
                <a:ext uri="{FF2B5EF4-FFF2-40B4-BE49-F238E27FC236}">
                  <a16:creationId xmlns:a16="http://schemas.microsoft.com/office/drawing/2014/main" id="{E1E2ABFE-F94F-6E4B-86B6-845B68788121}"/>
                </a:ext>
              </a:extLst>
            </p:cNvPr>
            <p:cNvSpPr txBox="1"/>
            <p:nvPr/>
          </p:nvSpPr>
          <p:spPr>
            <a:xfrm>
              <a:off x="6443711" y="2750376"/>
              <a:ext cx="458780" cy="369332"/>
            </a:xfrm>
            <a:prstGeom prst="rect">
              <a:avLst/>
            </a:prstGeom>
            <a:noFill/>
          </p:spPr>
          <p:txBody>
            <a:bodyPr wrap="none" rtlCol="0">
              <a:spAutoFit/>
            </a:bodyPr>
            <a:lstStyle/>
            <a:p>
              <a:r>
                <a:rPr lang="en-US" altLang="zh-CN" sz="1800" i="1" dirty="0">
                  <a:latin typeface="Times New Roman" charset="0"/>
                  <a:ea typeface="Times New Roman" charset="0"/>
                  <a:cs typeface="Times New Roman" charset="0"/>
                </a:rPr>
                <a:t>y</a:t>
              </a:r>
              <a:r>
                <a:rPr lang="en-US" altLang="zh-CN" sz="1800" i="1" baseline="-25000" dirty="0">
                  <a:latin typeface="Times New Roman" charset="0"/>
                  <a:ea typeface="Times New Roman" charset="0"/>
                  <a:cs typeface="Times New Roman" charset="0"/>
                </a:rPr>
                <a:t>t</a:t>
              </a:r>
              <a:r>
                <a:rPr lang="en-US" altLang="zh-CN" sz="1800" baseline="-25000" dirty="0">
                  <a:latin typeface="Times New Roman" charset="0"/>
                  <a:ea typeface="Times New Roman" charset="0"/>
                  <a:cs typeface="Times New Roman" charset="0"/>
                </a:rPr>
                <a:t>-1</a:t>
              </a:r>
              <a:endParaRPr lang="en-US" sz="1800" baseline="-25000" dirty="0">
                <a:latin typeface="Times New Roman" charset="0"/>
                <a:ea typeface="Times New Roman" charset="0"/>
                <a:cs typeface="Times New Roman" charset="0"/>
              </a:endParaRPr>
            </a:p>
          </p:txBody>
        </p:sp>
        <p:sp>
          <p:nvSpPr>
            <p:cNvPr id="64" name="TextBox 63">
              <a:extLst>
                <a:ext uri="{FF2B5EF4-FFF2-40B4-BE49-F238E27FC236}">
                  <a16:creationId xmlns:a16="http://schemas.microsoft.com/office/drawing/2014/main" id="{FDDA394D-9AF3-1E43-9E9D-EC6C7CC5E8E1}"/>
                </a:ext>
              </a:extLst>
            </p:cNvPr>
            <p:cNvSpPr txBox="1"/>
            <p:nvPr/>
          </p:nvSpPr>
          <p:spPr>
            <a:xfrm>
              <a:off x="7325421" y="3966234"/>
              <a:ext cx="330540" cy="369332"/>
            </a:xfrm>
            <a:prstGeom prst="rect">
              <a:avLst/>
            </a:prstGeom>
            <a:noFill/>
          </p:spPr>
          <p:txBody>
            <a:bodyPr wrap="none" rtlCol="0">
              <a:spAutoFit/>
            </a:bodyPr>
            <a:lstStyle/>
            <a:p>
              <a:r>
                <a:rPr lang="en-US" altLang="zh-CN" sz="1800" i="1" dirty="0" err="1">
                  <a:latin typeface="Times New Roman" charset="0"/>
                  <a:ea typeface="Times New Roman" charset="0"/>
                  <a:cs typeface="Times New Roman" charset="0"/>
                </a:rPr>
                <a:t>x</a:t>
              </a:r>
              <a:r>
                <a:rPr lang="en-US" altLang="zh-CN" sz="1800" i="1" baseline="-25000" dirty="0" err="1">
                  <a:latin typeface="Times New Roman" charset="0"/>
                  <a:ea typeface="Times New Roman" charset="0"/>
                  <a:cs typeface="Times New Roman" charset="0"/>
                </a:rPr>
                <a:t>t</a:t>
              </a:r>
              <a:endParaRPr lang="en-US" sz="1800" i="1" baseline="-25000" dirty="0">
                <a:latin typeface="Times New Roman" charset="0"/>
                <a:ea typeface="Times New Roman" charset="0"/>
                <a:cs typeface="Times New Roman" charset="0"/>
              </a:endParaRPr>
            </a:p>
          </p:txBody>
        </p:sp>
        <p:sp>
          <p:nvSpPr>
            <p:cNvPr id="65" name="TextBox 64">
              <a:extLst>
                <a:ext uri="{FF2B5EF4-FFF2-40B4-BE49-F238E27FC236}">
                  <a16:creationId xmlns:a16="http://schemas.microsoft.com/office/drawing/2014/main" id="{1654A954-974D-654E-99F7-4B83A24343D5}"/>
                </a:ext>
              </a:extLst>
            </p:cNvPr>
            <p:cNvSpPr txBox="1"/>
            <p:nvPr/>
          </p:nvSpPr>
          <p:spPr>
            <a:xfrm>
              <a:off x="8189517" y="3969985"/>
              <a:ext cx="494046" cy="369332"/>
            </a:xfrm>
            <a:prstGeom prst="rect">
              <a:avLst/>
            </a:prstGeom>
            <a:noFill/>
          </p:spPr>
          <p:txBody>
            <a:bodyPr wrap="none" rtlCol="0">
              <a:spAutoFit/>
            </a:bodyPr>
            <a:lstStyle/>
            <a:p>
              <a:r>
                <a:rPr lang="en-US" altLang="zh-CN" sz="1800" i="1" dirty="0">
                  <a:latin typeface="Times New Roman" charset="0"/>
                  <a:ea typeface="Times New Roman" charset="0"/>
                  <a:cs typeface="Times New Roman" charset="0"/>
                </a:rPr>
                <a:t>x</a:t>
              </a:r>
              <a:r>
                <a:rPr lang="en-US" altLang="zh-CN" sz="1800" i="1" baseline="-25000" dirty="0">
                  <a:latin typeface="Times New Roman" charset="0"/>
                  <a:ea typeface="Times New Roman" charset="0"/>
                  <a:cs typeface="Times New Roman" charset="0"/>
                </a:rPr>
                <a:t>t</a:t>
              </a:r>
              <a:r>
                <a:rPr lang="en-US" altLang="zh-CN" sz="1800" baseline="-25000" dirty="0">
                  <a:latin typeface="Times New Roman" charset="0"/>
                  <a:ea typeface="Times New Roman" charset="0"/>
                  <a:cs typeface="Times New Roman" charset="0"/>
                </a:rPr>
                <a:t>+1</a:t>
              </a:r>
              <a:endParaRPr lang="en-US" sz="1800" baseline="-25000" dirty="0">
                <a:latin typeface="Times New Roman" charset="0"/>
                <a:ea typeface="Times New Roman" charset="0"/>
                <a:cs typeface="Times New Roman" charset="0"/>
              </a:endParaRPr>
            </a:p>
          </p:txBody>
        </p:sp>
        <p:sp>
          <p:nvSpPr>
            <p:cNvPr id="66" name="TextBox 65">
              <a:extLst>
                <a:ext uri="{FF2B5EF4-FFF2-40B4-BE49-F238E27FC236}">
                  <a16:creationId xmlns:a16="http://schemas.microsoft.com/office/drawing/2014/main" id="{4F0D5586-8508-BD44-80F7-973C74760308}"/>
                </a:ext>
              </a:extLst>
            </p:cNvPr>
            <p:cNvSpPr txBox="1"/>
            <p:nvPr/>
          </p:nvSpPr>
          <p:spPr>
            <a:xfrm>
              <a:off x="6443711" y="3972647"/>
              <a:ext cx="458780" cy="369332"/>
            </a:xfrm>
            <a:prstGeom prst="rect">
              <a:avLst/>
            </a:prstGeom>
            <a:noFill/>
          </p:spPr>
          <p:txBody>
            <a:bodyPr wrap="none" rtlCol="0">
              <a:spAutoFit/>
            </a:bodyPr>
            <a:lstStyle/>
            <a:p>
              <a:r>
                <a:rPr lang="en-US" altLang="zh-CN" sz="1800" i="1" dirty="0">
                  <a:latin typeface="Times New Roman" charset="0"/>
                  <a:ea typeface="Times New Roman" charset="0"/>
                  <a:cs typeface="Times New Roman" charset="0"/>
                </a:rPr>
                <a:t>x</a:t>
              </a:r>
              <a:r>
                <a:rPr lang="en-US" altLang="zh-CN" sz="1800" i="1" baseline="-25000" dirty="0">
                  <a:latin typeface="Times New Roman" charset="0"/>
                  <a:ea typeface="Times New Roman" charset="0"/>
                  <a:cs typeface="Times New Roman" charset="0"/>
                </a:rPr>
                <a:t>t</a:t>
              </a:r>
              <a:r>
                <a:rPr lang="en-US" altLang="zh-CN" sz="1800" baseline="-25000" dirty="0">
                  <a:latin typeface="Times New Roman" charset="0"/>
                  <a:ea typeface="Times New Roman" charset="0"/>
                  <a:cs typeface="Times New Roman" charset="0"/>
                </a:rPr>
                <a:t>-1</a:t>
              </a:r>
              <a:endParaRPr lang="en-US" sz="1800" baseline="-25000" dirty="0">
                <a:latin typeface="Times New Roman" charset="0"/>
                <a:ea typeface="Times New Roman" charset="0"/>
                <a:cs typeface="Times New Roman" charset="0"/>
              </a:endParaRPr>
            </a:p>
          </p:txBody>
        </p:sp>
        <p:cxnSp>
          <p:nvCxnSpPr>
            <p:cNvPr id="67" name="Straight Arrow Connector 66">
              <a:extLst>
                <a:ext uri="{FF2B5EF4-FFF2-40B4-BE49-F238E27FC236}">
                  <a16:creationId xmlns:a16="http://schemas.microsoft.com/office/drawing/2014/main" id="{EB6C5A29-4ACC-9C47-9DBE-D73FF6F31543}"/>
                </a:ext>
              </a:extLst>
            </p:cNvPr>
            <p:cNvCxnSpPr/>
            <p:nvPr/>
          </p:nvCxnSpPr>
          <p:spPr>
            <a:xfrm flipH="1" flipV="1">
              <a:off x="6617168" y="3366789"/>
              <a:ext cx="4384" cy="477024"/>
            </a:xfrm>
            <a:prstGeom prst="straightConnector1">
              <a:avLst/>
            </a:prstGeom>
            <a:ln>
              <a:tailEnd type="none"/>
            </a:ln>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id="{62243CA7-A56E-DA42-8975-450FCBD2C680}"/>
                </a:ext>
              </a:extLst>
            </p:cNvPr>
            <p:cNvCxnSpPr/>
            <p:nvPr/>
          </p:nvCxnSpPr>
          <p:spPr>
            <a:xfrm flipH="1" flipV="1">
              <a:off x="7481264" y="3368716"/>
              <a:ext cx="4384" cy="477024"/>
            </a:xfrm>
            <a:prstGeom prst="straightConnector1">
              <a:avLst/>
            </a:prstGeom>
            <a:ln>
              <a:tailEnd type="non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C986E754-9643-9849-82FE-90A53F44CC60}"/>
                </a:ext>
              </a:extLst>
            </p:cNvPr>
            <p:cNvCxnSpPr/>
            <p:nvPr/>
          </p:nvCxnSpPr>
          <p:spPr>
            <a:xfrm flipH="1" flipV="1">
              <a:off x="8345360" y="3366282"/>
              <a:ext cx="4384" cy="477024"/>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sp>
        <p:nvSpPr>
          <p:cNvPr id="70" name="TextBox 69">
            <a:extLst>
              <a:ext uri="{FF2B5EF4-FFF2-40B4-BE49-F238E27FC236}">
                <a16:creationId xmlns:a16="http://schemas.microsoft.com/office/drawing/2014/main" id="{0D1CAEA1-A7BB-7F48-B28D-1CF2EFDBF336}"/>
              </a:ext>
            </a:extLst>
          </p:cNvPr>
          <p:cNvSpPr txBox="1"/>
          <p:nvPr/>
        </p:nvSpPr>
        <p:spPr>
          <a:xfrm>
            <a:off x="1411798" y="2397522"/>
            <a:ext cx="817853" cy="461665"/>
          </a:xfrm>
          <a:prstGeom prst="rect">
            <a:avLst/>
          </a:prstGeom>
          <a:noFill/>
        </p:spPr>
        <p:txBody>
          <a:bodyPr wrap="none" rtlCol="0">
            <a:spAutoFit/>
          </a:bodyPr>
          <a:lstStyle/>
          <a:p>
            <a:r>
              <a:rPr lang="en-US" altLang="zh-CN" sz="2400" dirty="0"/>
              <a:t>CRF</a:t>
            </a:r>
            <a:endParaRPr lang="en-US" sz="2400" dirty="0"/>
          </a:p>
        </p:txBody>
      </p:sp>
      <p:grpSp>
        <p:nvGrpSpPr>
          <p:cNvPr id="9" name="Group 8">
            <a:extLst>
              <a:ext uri="{FF2B5EF4-FFF2-40B4-BE49-F238E27FC236}">
                <a16:creationId xmlns:a16="http://schemas.microsoft.com/office/drawing/2014/main" id="{6B783A7D-5506-A34A-A8AD-C49C2F127C5D}"/>
              </a:ext>
            </a:extLst>
          </p:cNvPr>
          <p:cNvGrpSpPr/>
          <p:nvPr/>
        </p:nvGrpSpPr>
        <p:grpSpPr>
          <a:xfrm>
            <a:off x="2688685" y="3859909"/>
            <a:ext cx="7237731" cy="2679557"/>
            <a:chOff x="1244418" y="3244148"/>
            <a:chExt cx="8078987" cy="3323616"/>
          </a:xfrm>
        </p:grpSpPr>
        <p:sp>
          <p:nvSpPr>
            <p:cNvPr id="71" name="Rounded Rectangle 70">
              <a:extLst>
                <a:ext uri="{FF2B5EF4-FFF2-40B4-BE49-F238E27FC236}">
                  <a16:creationId xmlns:a16="http://schemas.microsoft.com/office/drawing/2014/main" id="{33877AA2-7263-5043-AFDB-D5F215A4680F}"/>
                </a:ext>
              </a:extLst>
            </p:cNvPr>
            <p:cNvSpPr/>
            <p:nvPr/>
          </p:nvSpPr>
          <p:spPr>
            <a:xfrm>
              <a:off x="1244418" y="4398232"/>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t>START</a:t>
              </a:r>
              <a:endParaRPr lang="en-US" sz="1200" dirty="0"/>
            </a:p>
          </p:txBody>
        </p:sp>
        <p:sp>
          <p:nvSpPr>
            <p:cNvPr id="72" name="Rounded Rectangle 71">
              <a:extLst>
                <a:ext uri="{FF2B5EF4-FFF2-40B4-BE49-F238E27FC236}">
                  <a16:creationId xmlns:a16="http://schemas.microsoft.com/office/drawing/2014/main" id="{8E2B068F-A352-E74B-8E46-924F85C21CD2}"/>
                </a:ext>
              </a:extLst>
            </p:cNvPr>
            <p:cNvSpPr/>
            <p:nvPr/>
          </p:nvSpPr>
          <p:spPr>
            <a:xfrm>
              <a:off x="2828594" y="3318112"/>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V</a:t>
              </a:r>
              <a:endParaRPr lang="en-US" sz="1800" dirty="0"/>
            </a:p>
          </p:txBody>
        </p:sp>
        <p:sp>
          <p:nvSpPr>
            <p:cNvPr id="73" name="Rounded Rectangle 72">
              <a:extLst>
                <a:ext uri="{FF2B5EF4-FFF2-40B4-BE49-F238E27FC236}">
                  <a16:creationId xmlns:a16="http://schemas.microsoft.com/office/drawing/2014/main" id="{F20F97A1-2681-E141-B439-4E046FC29EFD}"/>
                </a:ext>
              </a:extLst>
            </p:cNvPr>
            <p:cNvSpPr/>
            <p:nvPr/>
          </p:nvSpPr>
          <p:spPr>
            <a:xfrm>
              <a:off x="2828594" y="4038192"/>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N</a:t>
              </a:r>
              <a:endParaRPr lang="en-US" sz="1800" dirty="0"/>
            </a:p>
          </p:txBody>
        </p:sp>
        <p:sp>
          <p:nvSpPr>
            <p:cNvPr id="74" name="Rounded Rectangle 73">
              <a:extLst>
                <a:ext uri="{FF2B5EF4-FFF2-40B4-BE49-F238E27FC236}">
                  <a16:creationId xmlns:a16="http://schemas.microsoft.com/office/drawing/2014/main" id="{BB7950BB-11C1-644E-914D-FCCE2E2A7012}"/>
                </a:ext>
              </a:extLst>
            </p:cNvPr>
            <p:cNvSpPr/>
            <p:nvPr/>
          </p:nvSpPr>
          <p:spPr>
            <a:xfrm>
              <a:off x="2833073" y="4758272"/>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P</a:t>
              </a:r>
              <a:endParaRPr lang="en-US" sz="1800" dirty="0"/>
            </a:p>
          </p:txBody>
        </p:sp>
        <p:sp>
          <p:nvSpPr>
            <p:cNvPr id="75" name="Rounded Rectangle 74">
              <a:extLst>
                <a:ext uri="{FF2B5EF4-FFF2-40B4-BE49-F238E27FC236}">
                  <a16:creationId xmlns:a16="http://schemas.microsoft.com/office/drawing/2014/main" id="{44538EBD-D4F9-664B-AFD4-1680F672A9EA}"/>
                </a:ext>
              </a:extLst>
            </p:cNvPr>
            <p:cNvSpPr/>
            <p:nvPr/>
          </p:nvSpPr>
          <p:spPr>
            <a:xfrm>
              <a:off x="2833073" y="5478352"/>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D</a:t>
              </a:r>
              <a:endParaRPr lang="en-US" sz="1800" dirty="0"/>
            </a:p>
          </p:txBody>
        </p:sp>
        <p:sp>
          <p:nvSpPr>
            <p:cNvPr id="76" name="TextBox 75">
              <a:extLst>
                <a:ext uri="{FF2B5EF4-FFF2-40B4-BE49-F238E27FC236}">
                  <a16:creationId xmlns:a16="http://schemas.microsoft.com/office/drawing/2014/main" id="{179CBE6C-02E2-DB4F-889B-91CEF89FF606}"/>
                </a:ext>
              </a:extLst>
            </p:cNvPr>
            <p:cNvSpPr txBox="1"/>
            <p:nvPr/>
          </p:nvSpPr>
          <p:spPr>
            <a:xfrm>
              <a:off x="2899869" y="6198432"/>
              <a:ext cx="649537" cy="369332"/>
            </a:xfrm>
            <a:prstGeom prst="rect">
              <a:avLst/>
            </a:prstGeom>
            <a:noFill/>
          </p:spPr>
          <p:txBody>
            <a:bodyPr wrap="none" rtlCol="0">
              <a:spAutoFit/>
            </a:bodyPr>
            <a:lstStyle/>
            <a:p>
              <a:r>
                <a:rPr lang="en-US" altLang="zh-CN" sz="1800" dirty="0">
                  <a:latin typeface="+mn-lt"/>
                </a:rPr>
                <a:t>Time</a:t>
              </a:r>
              <a:endParaRPr lang="en-US" sz="2000" dirty="0">
                <a:latin typeface="+mn-lt"/>
              </a:endParaRPr>
            </a:p>
          </p:txBody>
        </p:sp>
        <p:sp>
          <p:nvSpPr>
            <p:cNvPr id="77" name="Rounded Rectangle 76">
              <a:extLst>
                <a:ext uri="{FF2B5EF4-FFF2-40B4-BE49-F238E27FC236}">
                  <a16:creationId xmlns:a16="http://schemas.microsoft.com/office/drawing/2014/main" id="{F6017D57-4350-E640-AB41-51E04AFCAEBD}"/>
                </a:ext>
              </a:extLst>
            </p:cNvPr>
            <p:cNvSpPr/>
            <p:nvPr/>
          </p:nvSpPr>
          <p:spPr>
            <a:xfrm>
              <a:off x="4264275" y="331615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V</a:t>
              </a:r>
              <a:endParaRPr lang="en-US" sz="1800" dirty="0"/>
            </a:p>
          </p:txBody>
        </p:sp>
        <p:sp>
          <p:nvSpPr>
            <p:cNvPr id="78" name="Rounded Rectangle 77">
              <a:extLst>
                <a:ext uri="{FF2B5EF4-FFF2-40B4-BE49-F238E27FC236}">
                  <a16:creationId xmlns:a16="http://schemas.microsoft.com/office/drawing/2014/main" id="{EC8F130A-C751-C743-BAC7-762B28C0A8D8}"/>
                </a:ext>
              </a:extLst>
            </p:cNvPr>
            <p:cNvSpPr/>
            <p:nvPr/>
          </p:nvSpPr>
          <p:spPr>
            <a:xfrm>
              <a:off x="4264275" y="403623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N</a:t>
              </a:r>
              <a:endParaRPr lang="en-US" sz="1800" dirty="0"/>
            </a:p>
          </p:txBody>
        </p:sp>
        <p:sp>
          <p:nvSpPr>
            <p:cNvPr id="79" name="Rounded Rectangle 78">
              <a:extLst>
                <a:ext uri="{FF2B5EF4-FFF2-40B4-BE49-F238E27FC236}">
                  <a16:creationId xmlns:a16="http://schemas.microsoft.com/office/drawing/2014/main" id="{2E3953BB-FCC6-9D4D-AAE3-BB6C72A87C1D}"/>
                </a:ext>
              </a:extLst>
            </p:cNvPr>
            <p:cNvSpPr/>
            <p:nvPr/>
          </p:nvSpPr>
          <p:spPr>
            <a:xfrm>
              <a:off x="4268754" y="475631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P</a:t>
              </a:r>
              <a:endParaRPr lang="en-US" sz="1800" dirty="0"/>
            </a:p>
          </p:txBody>
        </p:sp>
        <p:sp>
          <p:nvSpPr>
            <p:cNvPr id="80" name="Rounded Rectangle 79">
              <a:extLst>
                <a:ext uri="{FF2B5EF4-FFF2-40B4-BE49-F238E27FC236}">
                  <a16:creationId xmlns:a16="http://schemas.microsoft.com/office/drawing/2014/main" id="{C5332FD1-A21D-0D46-84EC-08AC63C4E1BC}"/>
                </a:ext>
              </a:extLst>
            </p:cNvPr>
            <p:cNvSpPr/>
            <p:nvPr/>
          </p:nvSpPr>
          <p:spPr>
            <a:xfrm>
              <a:off x="4268754" y="547639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D</a:t>
              </a:r>
              <a:endParaRPr lang="en-US" sz="1800" dirty="0"/>
            </a:p>
          </p:txBody>
        </p:sp>
        <p:sp>
          <p:nvSpPr>
            <p:cNvPr id="81" name="TextBox 80">
              <a:extLst>
                <a:ext uri="{FF2B5EF4-FFF2-40B4-BE49-F238E27FC236}">
                  <a16:creationId xmlns:a16="http://schemas.microsoft.com/office/drawing/2014/main" id="{5B8E63D6-EBF4-5D46-A6D4-3E63C9AA5C33}"/>
                </a:ext>
              </a:extLst>
            </p:cNvPr>
            <p:cNvSpPr txBox="1"/>
            <p:nvPr/>
          </p:nvSpPr>
          <p:spPr>
            <a:xfrm>
              <a:off x="4335550" y="6196476"/>
              <a:ext cx="566181" cy="369332"/>
            </a:xfrm>
            <a:prstGeom prst="rect">
              <a:avLst/>
            </a:prstGeom>
            <a:noFill/>
          </p:spPr>
          <p:txBody>
            <a:bodyPr wrap="none" rtlCol="0">
              <a:spAutoFit/>
            </a:bodyPr>
            <a:lstStyle/>
            <a:p>
              <a:r>
                <a:rPr lang="en-US" altLang="zh-CN" sz="1800" dirty="0">
                  <a:latin typeface="+mn-lt"/>
                </a:rPr>
                <a:t>flies</a:t>
              </a:r>
              <a:endParaRPr lang="en-US" sz="2000" dirty="0">
                <a:latin typeface="+mn-lt"/>
              </a:endParaRPr>
            </a:p>
          </p:txBody>
        </p:sp>
        <p:sp>
          <p:nvSpPr>
            <p:cNvPr id="82" name="Rounded Rectangle 81">
              <a:extLst>
                <a:ext uri="{FF2B5EF4-FFF2-40B4-BE49-F238E27FC236}">
                  <a16:creationId xmlns:a16="http://schemas.microsoft.com/office/drawing/2014/main" id="{ACBB8C5F-759C-E442-8170-03CA1348D9E4}"/>
                </a:ext>
              </a:extLst>
            </p:cNvPr>
            <p:cNvSpPr/>
            <p:nvPr/>
          </p:nvSpPr>
          <p:spPr>
            <a:xfrm>
              <a:off x="5695477" y="331615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V</a:t>
              </a:r>
              <a:endParaRPr lang="en-US" sz="1800" dirty="0"/>
            </a:p>
          </p:txBody>
        </p:sp>
        <p:sp>
          <p:nvSpPr>
            <p:cNvPr id="83" name="Rounded Rectangle 82">
              <a:extLst>
                <a:ext uri="{FF2B5EF4-FFF2-40B4-BE49-F238E27FC236}">
                  <a16:creationId xmlns:a16="http://schemas.microsoft.com/office/drawing/2014/main" id="{35536C25-462F-2049-B69F-A8821787E052}"/>
                </a:ext>
              </a:extLst>
            </p:cNvPr>
            <p:cNvSpPr/>
            <p:nvPr/>
          </p:nvSpPr>
          <p:spPr>
            <a:xfrm>
              <a:off x="5695477" y="403623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N</a:t>
              </a:r>
              <a:endParaRPr lang="en-US" sz="1800" dirty="0"/>
            </a:p>
          </p:txBody>
        </p:sp>
        <p:sp>
          <p:nvSpPr>
            <p:cNvPr id="84" name="Rounded Rectangle 83">
              <a:extLst>
                <a:ext uri="{FF2B5EF4-FFF2-40B4-BE49-F238E27FC236}">
                  <a16:creationId xmlns:a16="http://schemas.microsoft.com/office/drawing/2014/main" id="{F65A0F11-8D61-C44D-B924-734652FE7567}"/>
                </a:ext>
              </a:extLst>
            </p:cNvPr>
            <p:cNvSpPr/>
            <p:nvPr/>
          </p:nvSpPr>
          <p:spPr>
            <a:xfrm>
              <a:off x="5699956" y="475631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P</a:t>
              </a:r>
              <a:endParaRPr lang="en-US" sz="1800" dirty="0"/>
            </a:p>
          </p:txBody>
        </p:sp>
        <p:sp>
          <p:nvSpPr>
            <p:cNvPr id="85" name="Rounded Rectangle 84">
              <a:extLst>
                <a:ext uri="{FF2B5EF4-FFF2-40B4-BE49-F238E27FC236}">
                  <a16:creationId xmlns:a16="http://schemas.microsoft.com/office/drawing/2014/main" id="{44E8FD5F-2573-F84B-8BB8-C4FDC8D40637}"/>
                </a:ext>
              </a:extLst>
            </p:cNvPr>
            <p:cNvSpPr/>
            <p:nvPr/>
          </p:nvSpPr>
          <p:spPr>
            <a:xfrm>
              <a:off x="5699956" y="547639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D</a:t>
              </a:r>
              <a:endParaRPr lang="en-US" sz="1800" dirty="0"/>
            </a:p>
          </p:txBody>
        </p:sp>
        <p:sp>
          <p:nvSpPr>
            <p:cNvPr id="86" name="TextBox 85">
              <a:extLst>
                <a:ext uri="{FF2B5EF4-FFF2-40B4-BE49-F238E27FC236}">
                  <a16:creationId xmlns:a16="http://schemas.microsoft.com/office/drawing/2014/main" id="{B25E128E-0069-194F-B241-F8BA216035F8}"/>
                </a:ext>
              </a:extLst>
            </p:cNvPr>
            <p:cNvSpPr txBox="1"/>
            <p:nvPr/>
          </p:nvSpPr>
          <p:spPr>
            <a:xfrm>
              <a:off x="5766752" y="6196476"/>
              <a:ext cx="502702" cy="369332"/>
            </a:xfrm>
            <a:prstGeom prst="rect">
              <a:avLst/>
            </a:prstGeom>
            <a:noFill/>
          </p:spPr>
          <p:txBody>
            <a:bodyPr wrap="none" rtlCol="0">
              <a:spAutoFit/>
            </a:bodyPr>
            <a:lstStyle/>
            <a:p>
              <a:r>
                <a:rPr lang="en-US" altLang="zh-CN" sz="1800" dirty="0">
                  <a:latin typeface="+mn-lt"/>
                </a:rPr>
                <a:t>like</a:t>
              </a:r>
              <a:endParaRPr lang="en-US" sz="2000" dirty="0">
                <a:latin typeface="+mn-lt"/>
              </a:endParaRPr>
            </a:p>
          </p:txBody>
        </p:sp>
        <p:sp>
          <p:nvSpPr>
            <p:cNvPr id="87" name="Rounded Rectangle 86">
              <a:extLst>
                <a:ext uri="{FF2B5EF4-FFF2-40B4-BE49-F238E27FC236}">
                  <a16:creationId xmlns:a16="http://schemas.microsoft.com/office/drawing/2014/main" id="{1EA3077A-3E91-A54A-A0D4-CF3F1002E855}"/>
                </a:ext>
              </a:extLst>
            </p:cNvPr>
            <p:cNvSpPr/>
            <p:nvPr/>
          </p:nvSpPr>
          <p:spPr>
            <a:xfrm>
              <a:off x="7122200" y="331615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V</a:t>
              </a:r>
              <a:endParaRPr lang="en-US" sz="1800" dirty="0"/>
            </a:p>
          </p:txBody>
        </p:sp>
        <p:sp>
          <p:nvSpPr>
            <p:cNvPr id="88" name="Rounded Rectangle 87">
              <a:extLst>
                <a:ext uri="{FF2B5EF4-FFF2-40B4-BE49-F238E27FC236}">
                  <a16:creationId xmlns:a16="http://schemas.microsoft.com/office/drawing/2014/main" id="{2CB331B7-F2E0-524E-A934-0ADFAF722D58}"/>
                </a:ext>
              </a:extLst>
            </p:cNvPr>
            <p:cNvSpPr/>
            <p:nvPr/>
          </p:nvSpPr>
          <p:spPr>
            <a:xfrm>
              <a:off x="7122200" y="403623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N</a:t>
              </a:r>
              <a:endParaRPr lang="en-US" sz="1800" dirty="0"/>
            </a:p>
          </p:txBody>
        </p:sp>
        <p:sp>
          <p:nvSpPr>
            <p:cNvPr id="89" name="Rounded Rectangle 88">
              <a:extLst>
                <a:ext uri="{FF2B5EF4-FFF2-40B4-BE49-F238E27FC236}">
                  <a16:creationId xmlns:a16="http://schemas.microsoft.com/office/drawing/2014/main" id="{A2E0EBBF-9539-2C49-BB41-3536C74EBCDD}"/>
                </a:ext>
              </a:extLst>
            </p:cNvPr>
            <p:cNvSpPr/>
            <p:nvPr/>
          </p:nvSpPr>
          <p:spPr>
            <a:xfrm>
              <a:off x="7126679" y="475631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P</a:t>
              </a:r>
              <a:endParaRPr lang="en-US" sz="1800" dirty="0"/>
            </a:p>
          </p:txBody>
        </p:sp>
        <p:sp>
          <p:nvSpPr>
            <p:cNvPr id="90" name="Rounded Rectangle 89">
              <a:extLst>
                <a:ext uri="{FF2B5EF4-FFF2-40B4-BE49-F238E27FC236}">
                  <a16:creationId xmlns:a16="http://schemas.microsoft.com/office/drawing/2014/main" id="{4B45025A-908F-F041-880F-C1ECCE874479}"/>
                </a:ext>
              </a:extLst>
            </p:cNvPr>
            <p:cNvSpPr/>
            <p:nvPr/>
          </p:nvSpPr>
          <p:spPr>
            <a:xfrm>
              <a:off x="7126679" y="547639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D</a:t>
              </a:r>
              <a:endParaRPr lang="en-US" sz="1800" dirty="0"/>
            </a:p>
          </p:txBody>
        </p:sp>
        <p:sp>
          <p:nvSpPr>
            <p:cNvPr id="91" name="TextBox 90">
              <a:extLst>
                <a:ext uri="{FF2B5EF4-FFF2-40B4-BE49-F238E27FC236}">
                  <a16:creationId xmlns:a16="http://schemas.microsoft.com/office/drawing/2014/main" id="{E52C5F79-1B76-8F42-9A2D-1C0786EFA0DC}"/>
                </a:ext>
              </a:extLst>
            </p:cNvPr>
            <p:cNvSpPr txBox="1"/>
            <p:nvPr/>
          </p:nvSpPr>
          <p:spPr>
            <a:xfrm>
              <a:off x="7309693" y="6196476"/>
              <a:ext cx="417102" cy="369332"/>
            </a:xfrm>
            <a:prstGeom prst="rect">
              <a:avLst/>
            </a:prstGeom>
            <a:noFill/>
          </p:spPr>
          <p:txBody>
            <a:bodyPr wrap="none" rtlCol="0">
              <a:spAutoFit/>
            </a:bodyPr>
            <a:lstStyle/>
            <a:p>
              <a:r>
                <a:rPr lang="en-US" altLang="zh-CN" sz="1800">
                  <a:latin typeface="+mn-lt"/>
                </a:rPr>
                <a:t>an</a:t>
              </a:r>
              <a:endParaRPr lang="en-US" sz="2000" dirty="0">
                <a:latin typeface="+mn-lt"/>
              </a:endParaRPr>
            </a:p>
          </p:txBody>
        </p:sp>
        <p:sp>
          <p:nvSpPr>
            <p:cNvPr id="92" name="Rounded Rectangle 91">
              <a:extLst>
                <a:ext uri="{FF2B5EF4-FFF2-40B4-BE49-F238E27FC236}">
                  <a16:creationId xmlns:a16="http://schemas.microsoft.com/office/drawing/2014/main" id="{504BED76-EA67-5140-A0D1-A3D577E54E31}"/>
                </a:ext>
              </a:extLst>
            </p:cNvPr>
            <p:cNvSpPr/>
            <p:nvPr/>
          </p:nvSpPr>
          <p:spPr>
            <a:xfrm>
              <a:off x="8526838" y="330723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V</a:t>
              </a:r>
              <a:endParaRPr lang="en-US" sz="1800" dirty="0"/>
            </a:p>
          </p:txBody>
        </p:sp>
        <p:sp>
          <p:nvSpPr>
            <p:cNvPr id="93" name="Rounded Rectangle 92">
              <a:extLst>
                <a:ext uri="{FF2B5EF4-FFF2-40B4-BE49-F238E27FC236}">
                  <a16:creationId xmlns:a16="http://schemas.microsoft.com/office/drawing/2014/main" id="{7D1FCE44-237D-C440-B415-049B1CABF4AD}"/>
                </a:ext>
              </a:extLst>
            </p:cNvPr>
            <p:cNvSpPr/>
            <p:nvPr/>
          </p:nvSpPr>
          <p:spPr>
            <a:xfrm>
              <a:off x="8526838" y="402731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N</a:t>
              </a:r>
              <a:endParaRPr lang="en-US" sz="1800" dirty="0"/>
            </a:p>
          </p:txBody>
        </p:sp>
        <p:sp>
          <p:nvSpPr>
            <p:cNvPr id="94" name="Rounded Rectangle 93">
              <a:extLst>
                <a:ext uri="{FF2B5EF4-FFF2-40B4-BE49-F238E27FC236}">
                  <a16:creationId xmlns:a16="http://schemas.microsoft.com/office/drawing/2014/main" id="{6E169EF7-0495-4647-9162-1E6B0AB22935}"/>
                </a:ext>
              </a:extLst>
            </p:cNvPr>
            <p:cNvSpPr/>
            <p:nvPr/>
          </p:nvSpPr>
          <p:spPr>
            <a:xfrm>
              <a:off x="8531317" y="474739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P</a:t>
              </a:r>
              <a:endParaRPr lang="en-US" sz="1800" dirty="0"/>
            </a:p>
          </p:txBody>
        </p:sp>
        <p:sp>
          <p:nvSpPr>
            <p:cNvPr id="95" name="Rounded Rectangle 94">
              <a:extLst>
                <a:ext uri="{FF2B5EF4-FFF2-40B4-BE49-F238E27FC236}">
                  <a16:creationId xmlns:a16="http://schemas.microsoft.com/office/drawing/2014/main" id="{3E92F2F4-8F5C-704C-9DDC-617AE22A4610}"/>
                </a:ext>
              </a:extLst>
            </p:cNvPr>
            <p:cNvSpPr/>
            <p:nvPr/>
          </p:nvSpPr>
          <p:spPr>
            <a:xfrm>
              <a:off x="8531317" y="5467476"/>
              <a:ext cx="792088"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t>D</a:t>
              </a:r>
              <a:endParaRPr lang="en-US" sz="1800" dirty="0"/>
            </a:p>
          </p:txBody>
        </p:sp>
        <p:sp>
          <p:nvSpPr>
            <p:cNvPr id="96" name="TextBox 95">
              <a:extLst>
                <a:ext uri="{FF2B5EF4-FFF2-40B4-BE49-F238E27FC236}">
                  <a16:creationId xmlns:a16="http://schemas.microsoft.com/office/drawing/2014/main" id="{738F7348-C1C8-BB42-8C40-7319C6EFB246}"/>
                </a:ext>
              </a:extLst>
            </p:cNvPr>
            <p:cNvSpPr txBox="1"/>
            <p:nvPr/>
          </p:nvSpPr>
          <p:spPr>
            <a:xfrm>
              <a:off x="8551127" y="6196792"/>
              <a:ext cx="738087" cy="369332"/>
            </a:xfrm>
            <a:prstGeom prst="rect">
              <a:avLst/>
            </a:prstGeom>
            <a:noFill/>
          </p:spPr>
          <p:txBody>
            <a:bodyPr wrap="none" rtlCol="0">
              <a:spAutoFit/>
            </a:bodyPr>
            <a:lstStyle/>
            <a:p>
              <a:r>
                <a:rPr lang="en-US" altLang="zh-CN" sz="1800">
                  <a:latin typeface="+mn-lt"/>
                </a:rPr>
                <a:t>arrow</a:t>
              </a:r>
              <a:endParaRPr lang="en-US" sz="2000" dirty="0">
                <a:latin typeface="+mn-lt"/>
              </a:endParaRPr>
            </a:p>
          </p:txBody>
        </p:sp>
        <p:cxnSp>
          <p:nvCxnSpPr>
            <p:cNvPr id="97" name="Straight Arrow Connector 96">
              <a:extLst>
                <a:ext uri="{FF2B5EF4-FFF2-40B4-BE49-F238E27FC236}">
                  <a16:creationId xmlns:a16="http://schemas.microsoft.com/office/drawing/2014/main" id="{555C412E-11DA-D642-9C36-DD24B23C9DED}"/>
                </a:ext>
              </a:extLst>
            </p:cNvPr>
            <p:cNvCxnSpPr>
              <a:stCxn id="74" idx="3"/>
              <a:endCxn id="75" idx="1"/>
            </p:cNvCxnSpPr>
            <p:nvPr/>
          </p:nvCxnSpPr>
          <p:spPr>
            <a:xfrm flipV="1">
              <a:off x="2036506" y="3498132"/>
              <a:ext cx="792088" cy="1080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1065C5DE-2C24-654B-84DF-9EE6BA11E1CD}"/>
                </a:ext>
              </a:extLst>
            </p:cNvPr>
            <p:cNvCxnSpPr>
              <a:stCxn id="74" idx="3"/>
              <a:endCxn id="76" idx="1"/>
            </p:cNvCxnSpPr>
            <p:nvPr/>
          </p:nvCxnSpPr>
          <p:spPr>
            <a:xfrm flipV="1">
              <a:off x="2036506" y="4218212"/>
              <a:ext cx="792088" cy="36004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54C66E8E-ECE6-094D-B455-3D911DA7B101}"/>
                </a:ext>
              </a:extLst>
            </p:cNvPr>
            <p:cNvCxnSpPr>
              <a:stCxn id="74" idx="3"/>
              <a:endCxn id="77" idx="1"/>
            </p:cNvCxnSpPr>
            <p:nvPr/>
          </p:nvCxnSpPr>
          <p:spPr>
            <a:xfrm>
              <a:off x="2036506" y="4578252"/>
              <a:ext cx="796567" cy="3600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9B8F2A96-4D91-A946-AAEA-DC7DF2C92638}"/>
                </a:ext>
              </a:extLst>
            </p:cNvPr>
            <p:cNvCxnSpPr>
              <a:stCxn id="74" idx="3"/>
              <a:endCxn id="78" idx="1"/>
            </p:cNvCxnSpPr>
            <p:nvPr/>
          </p:nvCxnSpPr>
          <p:spPr>
            <a:xfrm>
              <a:off x="2036506" y="4578252"/>
              <a:ext cx="796567" cy="1080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AAD6E49F-1985-194C-B976-80F58D975272}"/>
                </a:ext>
              </a:extLst>
            </p:cNvPr>
            <p:cNvSpPr txBox="1"/>
            <p:nvPr/>
          </p:nvSpPr>
          <p:spPr>
            <a:xfrm>
              <a:off x="1484009" y="4742750"/>
              <a:ext cx="284052" cy="307777"/>
            </a:xfrm>
            <a:prstGeom prst="rect">
              <a:avLst/>
            </a:prstGeom>
            <a:noFill/>
          </p:spPr>
          <p:txBody>
            <a:bodyPr wrap="none" rtlCol="0">
              <a:spAutoFit/>
            </a:bodyPr>
            <a:lstStyle/>
            <a:p>
              <a:r>
                <a:rPr lang="en-US" altLang="zh-CN" sz="1400" dirty="0"/>
                <a:t>1</a:t>
              </a:r>
              <a:endParaRPr lang="en-US" sz="1400" dirty="0"/>
            </a:p>
          </p:txBody>
        </p:sp>
        <p:sp>
          <p:nvSpPr>
            <p:cNvPr id="102" name="TextBox 101">
              <a:extLst>
                <a:ext uri="{FF2B5EF4-FFF2-40B4-BE49-F238E27FC236}">
                  <a16:creationId xmlns:a16="http://schemas.microsoft.com/office/drawing/2014/main" id="{7CDAE361-7DD4-A444-A12A-CDC77C999586}"/>
                </a:ext>
              </a:extLst>
            </p:cNvPr>
            <p:cNvSpPr txBox="1"/>
            <p:nvPr/>
          </p:nvSpPr>
          <p:spPr>
            <a:xfrm>
              <a:off x="2288163" y="4203699"/>
              <a:ext cx="433132" cy="307777"/>
            </a:xfrm>
            <a:prstGeom prst="rect">
              <a:avLst/>
            </a:prstGeom>
            <a:noFill/>
          </p:spPr>
          <p:txBody>
            <a:bodyPr wrap="none" rtlCol="0">
              <a:spAutoFit/>
            </a:bodyPr>
            <a:lstStyle/>
            <a:p>
              <a:r>
                <a:rPr lang="en-US" altLang="zh-CN" sz="1400" dirty="0"/>
                <a:t>0.7</a:t>
              </a:r>
              <a:endParaRPr lang="en-US" sz="1400" dirty="0"/>
            </a:p>
          </p:txBody>
        </p:sp>
        <p:sp>
          <p:nvSpPr>
            <p:cNvPr id="103" name="TextBox 102">
              <a:extLst>
                <a:ext uri="{FF2B5EF4-FFF2-40B4-BE49-F238E27FC236}">
                  <a16:creationId xmlns:a16="http://schemas.microsoft.com/office/drawing/2014/main" id="{64D61709-0EF1-9541-AE3E-FEF33973F7A2}"/>
                </a:ext>
              </a:extLst>
            </p:cNvPr>
            <p:cNvSpPr txBox="1"/>
            <p:nvPr/>
          </p:nvSpPr>
          <p:spPr>
            <a:xfrm>
              <a:off x="2316046" y="4611048"/>
              <a:ext cx="433132" cy="307777"/>
            </a:xfrm>
            <a:prstGeom prst="rect">
              <a:avLst/>
            </a:prstGeom>
            <a:noFill/>
          </p:spPr>
          <p:txBody>
            <a:bodyPr wrap="none" rtlCol="0">
              <a:spAutoFit/>
            </a:bodyPr>
            <a:lstStyle/>
            <a:p>
              <a:r>
                <a:rPr lang="en-US" altLang="zh-CN" sz="1400" dirty="0"/>
                <a:t>0.2</a:t>
              </a:r>
              <a:endParaRPr lang="en-US" sz="1400" dirty="0"/>
            </a:p>
          </p:txBody>
        </p:sp>
        <p:sp>
          <p:nvSpPr>
            <p:cNvPr id="104" name="TextBox 103">
              <a:extLst>
                <a:ext uri="{FF2B5EF4-FFF2-40B4-BE49-F238E27FC236}">
                  <a16:creationId xmlns:a16="http://schemas.microsoft.com/office/drawing/2014/main" id="{1F076C91-E767-724A-A035-F094496CD6B4}"/>
                </a:ext>
              </a:extLst>
            </p:cNvPr>
            <p:cNvSpPr txBox="1"/>
            <p:nvPr/>
          </p:nvSpPr>
          <p:spPr>
            <a:xfrm>
              <a:off x="2297841" y="5121221"/>
              <a:ext cx="433132" cy="307777"/>
            </a:xfrm>
            <a:prstGeom prst="rect">
              <a:avLst/>
            </a:prstGeom>
            <a:noFill/>
          </p:spPr>
          <p:txBody>
            <a:bodyPr wrap="none" rtlCol="0">
              <a:spAutoFit/>
            </a:bodyPr>
            <a:lstStyle/>
            <a:p>
              <a:r>
                <a:rPr lang="en-US" altLang="zh-CN" sz="1400" dirty="0"/>
                <a:t>0.3</a:t>
              </a:r>
              <a:endParaRPr lang="en-US" sz="1400" dirty="0"/>
            </a:p>
          </p:txBody>
        </p:sp>
        <p:sp>
          <p:nvSpPr>
            <p:cNvPr id="105" name="TextBox 104">
              <a:extLst>
                <a:ext uri="{FF2B5EF4-FFF2-40B4-BE49-F238E27FC236}">
                  <a16:creationId xmlns:a16="http://schemas.microsoft.com/office/drawing/2014/main" id="{FAA7BF2B-7776-CE45-A3B9-94A0EE20352A}"/>
                </a:ext>
              </a:extLst>
            </p:cNvPr>
            <p:cNvSpPr txBox="1"/>
            <p:nvPr/>
          </p:nvSpPr>
          <p:spPr>
            <a:xfrm>
              <a:off x="2280045" y="3676196"/>
              <a:ext cx="433132" cy="307777"/>
            </a:xfrm>
            <a:prstGeom prst="rect">
              <a:avLst/>
            </a:prstGeom>
            <a:noFill/>
          </p:spPr>
          <p:txBody>
            <a:bodyPr wrap="none" rtlCol="0">
              <a:spAutoFit/>
            </a:bodyPr>
            <a:lstStyle/>
            <a:p>
              <a:r>
                <a:rPr lang="en-US" altLang="zh-CN" sz="1400" dirty="0"/>
                <a:t>0.1</a:t>
              </a:r>
              <a:endParaRPr lang="en-US" sz="1400" dirty="0"/>
            </a:p>
          </p:txBody>
        </p:sp>
        <p:sp>
          <p:nvSpPr>
            <p:cNvPr id="106" name="TextBox 105">
              <a:extLst>
                <a:ext uri="{FF2B5EF4-FFF2-40B4-BE49-F238E27FC236}">
                  <a16:creationId xmlns:a16="http://schemas.microsoft.com/office/drawing/2014/main" id="{8FD8342B-BA6B-504B-A8FF-3AF75846E295}"/>
                </a:ext>
              </a:extLst>
            </p:cNvPr>
            <p:cNvSpPr txBox="1"/>
            <p:nvPr/>
          </p:nvSpPr>
          <p:spPr>
            <a:xfrm>
              <a:off x="2993717" y="4298065"/>
              <a:ext cx="433132" cy="307777"/>
            </a:xfrm>
            <a:prstGeom prst="rect">
              <a:avLst/>
            </a:prstGeom>
            <a:noFill/>
          </p:spPr>
          <p:txBody>
            <a:bodyPr wrap="none" rtlCol="0">
              <a:spAutoFit/>
            </a:bodyPr>
            <a:lstStyle/>
            <a:p>
              <a:r>
                <a:rPr lang="en-US" altLang="zh-CN" sz="1400" dirty="0"/>
                <a:t>1.7</a:t>
              </a:r>
              <a:endParaRPr lang="en-US" sz="1400" dirty="0"/>
            </a:p>
          </p:txBody>
        </p:sp>
        <p:sp>
          <p:nvSpPr>
            <p:cNvPr id="107" name="TextBox 106">
              <a:extLst>
                <a:ext uri="{FF2B5EF4-FFF2-40B4-BE49-F238E27FC236}">
                  <a16:creationId xmlns:a16="http://schemas.microsoft.com/office/drawing/2014/main" id="{56099556-6792-284F-A7B2-D4329402197E}"/>
                </a:ext>
              </a:extLst>
            </p:cNvPr>
            <p:cNvSpPr txBox="1"/>
            <p:nvPr/>
          </p:nvSpPr>
          <p:spPr>
            <a:xfrm>
              <a:off x="3011922" y="5025086"/>
              <a:ext cx="433132" cy="307777"/>
            </a:xfrm>
            <a:prstGeom prst="rect">
              <a:avLst/>
            </a:prstGeom>
            <a:noFill/>
          </p:spPr>
          <p:txBody>
            <a:bodyPr wrap="none" rtlCol="0">
              <a:spAutoFit/>
            </a:bodyPr>
            <a:lstStyle/>
            <a:p>
              <a:r>
                <a:rPr lang="en-US" altLang="zh-CN" sz="1400" dirty="0"/>
                <a:t>1.2</a:t>
              </a:r>
              <a:endParaRPr lang="en-US" sz="1400" dirty="0"/>
            </a:p>
          </p:txBody>
        </p:sp>
        <p:sp>
          <p:nvSpPr>
            <p:cNvPr id="108" name="TextBox 107">
              <a:extLst>
                <a:ext uri="{FF2B5EF4-FFF2-40B4-BE49-F238E27FC236}">
                  <a16:creationId xmlns:a16="http://schemas.microsoft.com/office/drawing/2014/main" id="{71E946F1-5F94-1A4F-A484-D553490726ED}"/>
                </a:ext>
              </a:extLst>
            </p:cNvPr>
            <p:cNvSpPr txBox="1"/>
            <p:nvPr/>
          </p:nvSpPr>
          <p:spPr>
            <a:xfrm>
              <a:off x="3011922" y="5731916"/>
              <a:ext cx="433132" cy="307777"/>
            </a:xfrm>
            <a:prstGeom prst="rect">
              <a:avLst/>
            </a:prstGeom>
            <a:noFill/>
          </p:spPr>
          <p:txBody>
            <a:bodyPr wrap="none" rtlCol="0">
              <a:spAutoFit/>
            </a:bodyPr>
            <a:lstStyle/>
            <a:p>
              <a:r>
                <a:rPr lang="en-US" altLang="zh-CN" sz="1400" dirty="0"/>
                <a:t>1.3</a:t>
              </a:r>
              <a:endParaRPr lang="en-US" sz="1400" dirty="0"/>
            </a:p>
          </p:txBody>
        </p:sp>
        <p:sp>
          <p:nvSpPr>
            <p:cNvPr id="109" name="TextBox 108">
              <a:extLst>
                <a:ext uri="{FF2B5EF4-FFF2-40B4-BE49-F238E27FC236}">
                  <a16:creationId xmlns:a16="http://schemas.microsoft.com/office/drawing/2014/main" id="{3A6A206E-51A8-2C40-BB5A-B689F114FEEF}"/>
                </a:ext>
              </a:extLst>
            </p:cNvPr>
            <p:cNvSpPr txBox="1"/>
            <p:nvPr/>
          </p:nvSpPr>
          <p:spPr>
            <a:xfrm>
              <a:off x="3021139" y="3604188"/>
              <a:ext cx="433132" cy="307777"/>
            </a:xfrm>
            <a:prstGeom prst="rect">
              <a:avLst/>
            </a:prstGeom>
            <a:noFill/>
          </p:spPr>
          <p:txBody>
            <a:bodyPr wrap="none" rtlCol="0">
              <a:spAutoFit/>
            </a:bodyPr>
            <a:lstStyle/>
            <a:p>
              <a:r>
                <a:rPr lang="en-US" altLang="zh-CN" sz="1400" dirty="0"/>
                <a:t>1.1</a:t>
              </a:r>
              <a:endParaRPr lang="en-US" sz="1400" dirty="0"/>
            </a:p>
          </p:txBody>
        </p:sp>
        <p:cxnSp>
          <p:nvCxnSpPr>
            <p:cNvPr id="110" name="Straight Arrow Connector 109">
              <a:extLst>
                <a:ext uri="{FF2B5EF4-FFF2-40B4-BE49-F238E27FC236}">
                  <a16:creationId xmlns:a16="http://schemas.microsoft.com/office/drawing/2014/main" id="{494A943E-97D6-6B40-B39D-03A9CDB3F034}"/>
                </a:ext>
              </a:extLst>
            </p:cNvPr>
            <p:cNvCxnSpPr>
              <a:stCxn id="75" idx="3"/>
              <a:endCxn id="80" idx="1"/>
            </p:cNvCxnSpPr>
            <p:nvPr/>
          </p:nvCxnSpPr>
          <p:spPr>
            <a:xfrm flipV="1">
              <a:off x="3620682" y="3496176"/>
              <a:ext cx="643593" cy="1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C9CD5A96-77E1-0342-AF5F-CB6AB53F4306}"/>
                </a:ext>
              </a:extLst>
            </p:cNvPr>
            <p:cNvCxnSpPr>
              <a:stCxn id="76" idx="3"/>
              <a:endCxn id="80" idx="1"/>
            </p:cNvCxnSpPr>
            <p:nvPr/>
          </p:nvCxnSpPr>
          <p:spPr>
            <a:xfrm flipV="1">
              <a:off x="3620682" y="3496176"/>
              <a:ext cx="643593" cy="722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a16="http://schemas.microsoft.com/office/drawing/2014/main" id="{600AE8F8-9937-0843-83C9-5A80B80E4CBA}"/>
                </a:ext>
              </a:extLst>
            </p:cNvPr>
            <p:cNvCxnSpPr>
              <a:stCxn id="77" idx="3"/>
              <a:endCxn id="80" idx="1"/>
            </p:cNvCxnSpPr>
            <p:nvPr/>
          </p:nvCxnSpPr>
          <p:spPr>
            <a:xfrm flipV="1">
              <a:off x="3625161" y="3496176"/>
              <a:ext cx="639114" cy="1442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15A554A4-FA68-2547-A64A-99F12236D106}"/>
                </a:ext>
              </a:extLst>
            </p:cNvPr>
            <p:cNvCxnSpPr>
              <a:stCxn id="78" idx="3"/>
              <a:endCxn id="80" idx="1"/>
            </p:cNvCxnSpPr>
            <p:nvPr/>
          </p:nvCxnSpPr>
          <p:spPr>
            <a:xfrm flipV="1">
              <a:off x="3625161" y="3496176"/>
              <a:ext cx="639114" cy="21621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4" name="TextBox 113">
              <a:extLst>
                <a:ext uri="{FF2B5EF4-FFF2-40B4-BE49-F238E27FC236}">
                  <a16:creationId xmlns:a16="http://schemas.microsoft.com/office/drawing/2014/main" id="{8E72B571-A459-234C-8B15-02E748722EEC}"/>
                </a:ext>
              </a:extLst>
            </p:cNvPr>
            <p:cNvSpPr txBox="1"/>
            <p:nvPr/>
          </p:nvSpPr>
          <p:spPr>
            <a:xfrm>
              <a:off x="3615598" y="3731463"/>
              <a:ext cx="433132" cy="307777"/>
            </a:xfrm>
            <a:prstGeom prst="rect">
              <a:avLst/>
            </a:prstGeom>
            <a:noFill/>
          </p:spPr>
          <p:txBody>
            <a:bodyPr wrap="none" rtlCol="0">
              <a:spAutoFit/>
            </a:bodyPr>
            <a:lstStyle/>
            <a:p>
              <a:r>
                <a:rPr lang="en-US" altLang="zh-CN" sz="1400" dirty="0"/>
                <a:t>0.8</a:t>
              </a:r>
              <a:endParaRPr lang="en-US" sz="1400" dirty="0"/>
            </a:p>
          </p:txBody>
        </p:sp>
        <p:sp>
          <p:nvSpPr>
            <p:cNvPr id="115" name="TextBox 114">
              <a:extLst>
                <a:ext uri="{FF2B5EF4-FFF2-40B4-BE49-F238E27FC236}">
                  <a16:creationId xmlns:a16="http://schemas.microsoft.com/office/drawing/2014/main" id="{1E1A06DC-78AF-7A44-B301-8036866E81DD}"/>
                </a:ext>
              </a:extLst>
            </p:cNvPr>
            <p:cNvSpPr txBox="1"/>
            <p:nvPr/>
          </p:nvSpPr>
          <p:spPr>
            <a:xfrm>
              <a:off x="3525054" y="4330318"/>
              <a:ext cx="433132" cy="307777"/>
            </a:xfrm>
            <a:prstGeom prst="rect">
              <a:avLst/>
            </a:prstGeom>
            <a:noFill/>
          </p:spPr>
          <p:txBody>
            <a:bodyPr wrap="none" rtlCol="0">
              <a:spAutoFit/>
            </a:bodyPr>
            <a:lstStyle/>
            <a:p>
              <a:r>
                <a:rPr lang="en-US" altLang="zh-CN" sz="1400" dirty="0"/>
                <a:t>0.2</a:t>
              </a:r>
              <a:endParaRPr lang="en-US" sz="1400" dirty="0"/>
            </a:p>
          </p:txBody>
        </p:sp>
        <p:sp>
          <p:nvSpPr>
            <p:cNvPr id="116" name="TextBox 115">
              <a:extLst>
                <a:ext uri="{FF2B5EF4-FFF2-40B4-BE49-F238E27FC236}">
                  <a16:creationId xmlns:a16="http://schemas.microsoft.com/office/drawing/2014/main" id="{D32EBDEA-0952-DA48-BAE9-DF8525ED1DFB}"/>
                </a:ext>
              </a:extLst>
            </p:cNvPr>
            <p:cNvSpPr txBox="1"/>
            <p:nvPr/>
          </p:nvSpPr>
          <p:spPr>
            <a:xfrm>
              <a:off x="3526279" y="5107064"/>
              <a:ext cx="433132" cy="307777"/>
            </a:xfrm>
            <a:prstGeom prst="rect">
              <a:avLst/>
            </a:prstGeom>
            <a:noFill/>
          </p:spPr>
          <p:txBody>
            <a:bodyPr wrap="none" rtlCol="0">
              <a:spAutoFit/>
            </a:bodyPr>
            <a:lstStyle/>
            <a:p>
              <a:r>
                <a:rPr lang="en-US" altLang="zh-CN" sz="1400" dirty="0"/>
                <a:t>0.2</a:t>
              </a:r>
              <a:endParaRPr lang="en-US" sz="1400" dirty="0"/>
            </a:p>
          </p:txBody>
        </p:sp>
        <p:sp>
          <p:nvSpPr>
            <p:cNvPr id="117" name="TextBox 116">
              <a:extLst>
                <a:ext uri="{FF2B5EF4-FFF2-40B4-BE49-F238E27FC236}">
                  <a16:creationId xmlns:a16="http://schemas.microsoft.com/office/drawing/2014/main" id="{16AB2058-8BE1-0047-B1B0-945D71BF55E8}"/>
                </a:ext>
              </a:extLst>
            </p:cNvPr>
            <p:cNvSpPr txBox="1"/>
            <p:nvPr/>
          </p:nvSpPr>
          <p:spPr>
            <a:xfrm>
              <a:off x="3682837" y="3244148"/>
              <a:ext cx="433132" cy="307777"/>
            </a:xfrm>
            <a:prstGeom prst="rect">
              <a:avLst/>
            </a:prstGeom>
            <a:noFill/>
          </p:spPr>
          <p:txBody>
            <a:bodyPr wrap="none" rtlCol="0">
              <a:spAutoFit/>
            </a:bodyPr>
            <a:lstStyle/>
            <a:p>
              <a:r>
                <a:rPr lang="en-US" altLang="zh-CN" sz="1400" dirty="0"/>
                <a:t>0.5</a:t>
              </a:r>
              <a:endParaRPr lang="en-US" sz="1400" dirty="0"/>
            </a:p>
          </p:txBody>
        </p:sp>
        <p:sp>
          <p:nvSpPr>
            <p:cNvPr id="118" name="TextBox 117">
              <a:extLst>
                <a:ext uri="{FF2B5EF4-FFF2-40B4-BE49-F238E27FC236}">
                  <a16:creationId xmlns:a16="http://schemas.microsoft.com/office/drawing/2014/main" id="{94370074-14EB-6949-8E50-9242CF01FC58}"/>
                </a:ext>
              </a:extLst>
            </p:cNvPr>
            <p:cNvSpPr txBox="1"/>
            <p:nvPr/>
          </p:nvSpPr>
          <p:spPr>
            <a:xfrm>
              <a:off x="4433877" y="4298065"/>
              <a:ext cx="433132" cy="307777"/>
            </a:xfrm>
            <a:prstGeom prst="rect">
              <a:avLst/>
            </a:prstGeom>
            <a:noFill/>
          </p:spPr>
          <p:txBody>
            <a:bodyPr wrap="none" rtlCol="0">
              <a:spAutoFit/>
            </a:bodyPr>
            <a:lstStyle/>
            <a:p>
              <a:r>
                <a:rPr lang="en-US" altLang="zh-CN" sz="1400" dirty="0"/>
                <a:t>1.9</a:t>
              </a:r>
              <a:endParaRPr lang="en-US" sz="1400" dirty="0"/>
            </a:p>
          </p:txBody>
        </p:sp>
        <p:sp>
          <p:nvSpPr>
            <p:cNvPr id="119" name="TextBox 118">
              <a:extLst>
                <a:ext uri="{FF2B5EF4-FFF2-40B4-BE49-F238E27FC236}">
                  <a16:creationId xmlns:a16="http://schemas.microsoft.com/office/drawing/2014/main" id="{62B88B07-F8FB-3B4D-8945-8DC2F0B94652}"/>
                </a:ext>
              </a:extLst>
            </p:cNvPr>
            <p:cNvSpPr txBox="1"/>
            <p:nvPr/>
          </p:nvSpPr>
          <p:spPr>
            <a:xfrm>
              <a:off x="4452082" y="5025086"/>
              <a:ext cx="433132" cy="307777"/>
            </a:xfrm>
            <a:prstGeom prst="rect">
              <a:avLst/>
            </a:prstGeom>
            <a:noFill/>
          </p:spPr>
          <p:txBody>
            <a:bodyPr wrap="none" rtlCol="0">
              <a:spAutoFit/>
            </a:bodyPr>
            <a:lstStyle/>
            <a:p>
              <a:r>
                <a:rPr lang="en-US" altLang="zh-CN" sz="1400" dirty="0"/>
                <a:t>1.3</a:t>
              </a:r>
              <a:endParaRPr lang="en-US" sz="1400" dirty="0"/>
            </a:p>
          </p:txBody>
        </p:sp>
        <p:sp>
          <p:nvSpPr>
            <p:cNvPr id="120" name="TextBox 119">
              <a:extLst>
                <a:ext uri="{FF2B5EF4-FFF2-40B4-BE49-F238E27FC236}">
                  <a16:creationId xmlns:a16="http://schemas.microsoft.com/office/drawing/2014/main" id="{9F407756-20A3-DF45-99F1-5DA8FC2B60ED}"/>
                </a:ext>
              </a:extLst>
            </p:cNvPr>
            <p:cNvSpPr txBox="1"/>
            <p:nvPr/>
          </p:nvSpPr>
          <p:spPr>
            <a:xfrm>
              <a:off x="4452082" y="5731916"/>
              <a:ext cx="433132" cy="307777"/>
            </a:xfrm>
            <a:prstGeom prst="rect">
              <a:avLst/>
            </a:prstGeom>
            <a:noFill/>
          </p:spPr>
          <p:txBody>
            <a:bodyPr wrap="none" rtlCol="0">
              <a:spAutoFit/>
            </a:bodyPr>
            <a:lstStyle/>
            <a:p>
              <a:r>
                <a:rPr lang="en-US" altLang="zh-CN" sz="1400" dirty="0"/>
                <a:t>1.2</a:t>
              </a:r>
              <a:endParaRPr lang="en-US" sz="1400" dirty="0"/>
            </a:p>
          </p:txBody>
        </p:sp>
        <p:sp>
          <p:nvSpPr>
            <p:cNvPr id="121" name="TextBox 120">
              <a:extLst>
                <a:ext uri="{FF2B5EF4-FFF2-40B4-BE49-F238E27FC236}">
                  <a16:creationId xmlns:a16="http://schemas.microsoft.com/office/drawing/2014/main" id="{47BAEDDB-044F-2243-8BB5-0D4A605EE488}"/>
                </a:ext>
              </a:extLst>
            </p:cNvPr>
            <p:cNvSpPr txBox="1"/>
            <p:nvPr/>
          </p:nvSpPr>
          <p:spPr>
            <a:xfrm>
              <a:off x="4461299" y="3604188"/>
              <a:ext cx="433132" cy="307777"/>
            </a:xfrm>
            <a:prstGeom prst="rect">
              <a:avLst/>
            </a:prstGeom>
            <a:noFill/>
          </p:spPr>
          <p:txBody>
            <a:bodyPr wrap="none" rtlCol="0">
              <a:spAutoFit/>
            </a:bodyPr>
            <a:lstStyle/>
            <a:p>
              <a:r>
                <a:rPr lang="en-US" altLang="zh-CN" sz="1400" dirty="0"/>
                <a:t>2.5</a:t>
              </a:r>
              <a:endParaRPr lang="en-US" sz="1400" dirty="0"/>
            </a:p>
          </p:txBody>
        </p:sp>
        <p:cxnSp>
          <p:nvCxnSpPr>
            <p:cNvPr id="122" name="Straight Arrow Connector 121">
              <a:extLst>
                <a:ext uri="{FF2B5EF4-FFF2-40B4-BE49-F238E27FC236}">
                  <a16:creationId xmlns:a16="http://schemas.microsoft.com/office/drawing/2014/main" id="{FF80DA56-43D7-2E40-8FEA-78527A5CB158}"/>
                </a:ext>
              </a:extLst>
            </p:cNvPr>
            <p:cNvCxnSpPr>
              <a:stCxn id="93" idx="3"/>
              <a:endCxn id="96" idx="1"/>
            </p:cNvCxnSpPr>
            <p:nvPr/>
          </p:nvCxnSpPr>
          <p:spPr>
            <a:xfrm flipV="1">
              <a:off x="7918767" y="4207336"/>
              <a:ext cx="608071" cy="144908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7F798191-F591-A046-B5E6-FE79FD20C1F3}"/>
                </a:ext>
              </a:extLst>
            </p:cNvPr>
            <p:cNvCxnSpPr>
              <a:stCxn id="87" idx="3"/>
              <a:endCxn id="93" idx="1"/>
            </p:cNvCxnSpPr>
            <p:nvPr/>
          </p:nvCxnSpPr>
          <p:spPr>
            <a:xfrm>
              <a:off x="6492044" y="4936336"/>
              <a:ext cx="634635" cy="72008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9024A89B-0E6A-104C-B0C1-668E18D0BEA9}"/>
                </a:ext>
              </a:extLst>
            </p:cNvPr>
            <p:cNvCxnSpPr>
              <a:stCxn id="80" idx="3"/>
              <a:endCxn id="87" idx="1"/>
            </p:cNvCxnSpPr>
            <p:nvPr/>
          </p:nvCxnSpPr>
          <p:spPr>
            <a:xfrm>
              <a:off x="5056363" y="3496176"/>
              <a:ext cx="643593" cy="144016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25" name="TextBox 124">
              <a:extLst>
                <a:ext uri="{FF2B5EF4-FFF2-40B4-BE49-F238E27FC236}">
                  <a16:creationId xmlns:a16="http://schemas.microsoft.com/office/drawing/2014/main" id="{DFB96B79-DBCF-DF4D-B598-339EFE0AC4BB}"/>
                </a:ext>
              </a:extLst>
            </p:cNvPr>
            <p:cNvSpPr txBox="1"/>
            <p:nvPr/>
          </p:nvSpPr>
          <p:spPr>
            <a:xfrm>
              <a:off x="8708378" y="4309137"/>
              <a:ext cx="532518" cy="307777"/>
            </a:xfrm>
            <a:prstGeom prst="rect">
              <a:avLst/>
            </a:prstGeom>
            <a:noFill/>
          </p:spPr>
          <p:txBody>
            <a:bodyPr wrap="none" rtlCol="0">
              <a:spAutoFit/>
            </a:bodyPr>
            <a:lstStyle/>
            <a:p>
              <a:r>
                <a:rPr lang="en-US" altLang="zh-CN" sz="1400" dirty="0"/>
                <a:t>15.9</a:t>
              </a:r>
              <a:endParaRPr lang="en-US" sz="1400" dirty="0"/>
            </a:p>
          </p:txBody>
        </p:sp>
        <p:sp>
          <p:nvSpPr>
            <p:cNvPr id="126" name="TextBox 125">
              <a:extLst>
                <a:ext uri="{FF2B5EF4-FFF2-40B4-BE49-F238E27FC236}">
                  <a16:creationId xmlns:a16="http://schemas.microsoft.com/office/drawing/2014/main" id="{DB6D4CAE-81F9-FC48-8281-8FBD58D28F05}"/>
                </a:ext>
              </a:extLst>
            </p:cNvPr>
            <p:cNvSpPr txBox="1"/>
            <p:nvPr/>
          </p:nvSpPr>
          <p:spPr>
            <a:xfrm>
              <a:off x="8726583" y="5036158"/>
              <a:ext cx="532518" cy="307777"/>
            </a:xfrm>
            <a:prstGeom prst="rect">
              <a:avLst/>
            </a:prstGeom>
            <a:noFill/>
          </p:spPr>
          <p:txBody>
            <a:bodyPr wrap="none" rtlCol="0">
              <a:spAutoFit/>
            </a:bodyPr>
            <a:lstStyle/>
            <a:p>
              <a:r>
                <a:rPr lang="en-US" altLang="zh-CN" sz="1400" dirty="0"/>
                <a:t>10.3</a:t>
              </a:r>
              <a:endParaRPr lang="en-US" sz="1400" dirty="0"/>
            </a:p>
          </p:txBody>
        </p:sp>
        <p:sp>
          <p:nvSpPr>
            <p:cNvPr id="127" name="TextBox 126">
              <a:extLst>
                <a:ext uri="{FF2B5EF4-FFF2-40B4-BE49-F238E27FC236}">
                  <a16:creationId xmlns:a16="http://schemas.microsoft.com/office/drawing/2014/main" id="{A2AF686F-B1F0-6B48-9A38-EF97D5E9A048}"/>
                </a:ext>
              </a:extLst>
            </p:cNvPr>
            <p:cNvSpPr txBox="1"/>
            <p:nvPr/>
          </p:nvSpPr>
          <p:spPr>
            <a:xfrm>
              <a:off x="8726583" y="5742988"/>
              <a:ext cx="532518" cy="307777"/>
            </a:xfrm>
            <a:prstGeom prst="rect">
              <a:avLst/>
            </a:prstGeom>
            <a:noFill/>
          </p:spPr>
          <p:txBody>
            <a:bodyPr wrap="none" rtlCol="0">
              <a:spAutoFit/>
            </a:bodyPr>
            <a:lstStyle/>
            <a:p>
              <a:r>
                <a:rPr lang="en-US" altLang="zh-CN" sz="1400" dirty="0"/>
                <a:t>12.2</a:t>
              </a:r>
              <a:endParaRPr lang="en-US" sz="1400" dirty="0"/>
            </a:p>
          </p:txBody>
        </p:sp>
        <p:sp>
          <p:nvSpPr>
            <p:cNvPr id="128" name="TextBox 127">
              <a:extLst>
                <a:ext uri="{FF2B5EF4-FFF2-40B4-BE49-F238E27FC236}">
                  <a16:creationId xmlns:a16="http://schemas.microsoft.com/office/drawing/2014/main" id="{3883D7B5-5D07-1544-89B5-682E885E3C6D}"/>
                </a:ext>
              </a:extLst>
            </p:cNvPr>
            <p:cNvSpPr txBox="1"/>
            <p:nvPr/>
          </p:nvSpPr>
          <p:spPr>
            <a:xfrm>
              <a:off x="8726583" y="3567087"/>
              <a:ext cx="519245" cy="307777"/>
            </a:xfrm>
            <a:prstGeom prst="rect">
              <a:avLst/>
            </a:prstGeom>
            <a:noFill/>
          </p:spPr>
          <p:txBody>
            <a:bodyPr wrap="none" rtlCol="0">
              <a:spAutoFit/>
            </a:bodyPr>
            <a:lstStyle/>
            <a:p>
              <a:r>
                <a:rPr lang="en-US" altLang="zh-CN" sz="1400" dirty="0"/>
                <a:t>11.2</a:t>
              </a:r>
              <a:endParaRPr lang="en-US" sz="1400" dirty="0"/>
            </a:p>
          </p:txBody>
        </p:sp>
        <p:cxnSp>
          <p:nvCxnSpPr>
            <p:cNvPr id="129" name="Straight Arrow Connector 128">
              <a:extLst>
                <a:ext uri="{FF2B5EF4-FFF2-40B4-BE49-F238E27FC236}">
                  <a16:creationId xmlns:a16="http://schemas.microsoft.com/office/drawing/2014/main" id="{5E4B42A5-75AA-E447-88F0-D73F649A6060}"/>
                </a:ext>
              </a:extLst>
            </p:cNvPr>
            <p:cNvCxnSpPr>
              <a:stCxn id="72" idx="3"/>
              <a:endCxn id="78" idx="1"/>
            </p:cNvCxnSpPr>
            <p:nvPr/>
          </p:nvCxnSpPr>
          <p:spPr>
            <a:xfrm>
              <a:off x="3620682" y="3498132"/>
              <a:ext cx="643593" cy="71812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0" name="Straight Arrow Connector 129">
              <a:extLst>
                <a:ext uri="{FF2B5EF4-FFF2-40B4-BE49-F238E27FC236}">
                  <a16:creationId xmlns:a16="http://schemas.microsoft.com/office/drawing/2014/main" id="{D4854C37-E23A-E847-B723-414CBB995181}"/>
                </a:ext>
              </a:extLst>
            </p:cNvPr>
            <p:cNvCxnSpPr>
              <a:stCxn id="75" idx="3"/>
              <a:endCxn id="79" idx="1"/>
            </p:cNvCxnSpPr>
            <p:nvPr/>
          </p:nvCxnSpPr>
          <p:spPr>
            <a:xfrm flipV="1">
              <a:off x="3625161" y="4936336"/>
              <a:ext cx="643593" cy="72203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1" name="Straight Arrow Connector 130">
              <a:extLst>
                <a:ext uri="{FF2B5EF4-FFF2-40B4-BE49-F238E27FC236}">
                  <a16:creationId xmlns:a16="http://schemas.microsoft.com/office/drawing/2014/main" id="{D07F7AED-DB71-9546-9213-BF2D4CE4569D}"/>
                </a:ext>
              </a:extLst>
            </p:cNvPr>
            <p:cNvCxnSpPr>
              <a:stCxn id="73" idx="3"/>
              <a:endCxn id="80" idx="1"/>
            </p:cNvCxnSpPr>
            <p:nvPr/>
          </p:nvCxnSpPr>
          <p:spPr>
            <a:xfrm>
              <a:off x="3620682" y="4218212"/>
              <a:ext cx="648072" cy="143820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1955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E9C41D-1195-6740-A537-E6E68BFA8E81}"/>
              </a:ext>
            </a:extLst>
          </p:cNvPr>
          <p:cNvSpPr>
            <a:spLocks noGrp="1"/>
          </p:cNvSpPr>
          <p:nvPr>
            <p:ph type="sldNum" sz="quarter" idx="12"/>
          </p:nvPr>
        </p:nvSpPr>
        <p:spPr/>
        <p:txBody>
          <a:bodyPr/>
          <a:lstStyle/>
          <a:p>
            <a:fld id="{85F8B262-510B-45FB-9F68-19347AFD565E}" type="slidenum">
              <a:rPr lang="zh-CN" altLang="en-US" smtClean="0"/>
              <a:pPr/>
              <a:t>31</a:t>
            </a:fld>
            <a:endParaRPr lang="zh-CN" altLang="en-US" dirty="0"/>
          </a:p>
        </p:txBody>
      </p:sp>
      <p:sp>
        <p:nvSpPr>
          <p:cNvPr id="3" name="Footer Placeholder 2">
            <a:extLst>
              <a:ext uri="{FF2B5EF4-FFF2-40B4-BE49-F238E27FC236}">
                <a16:creationId xmlns:a16="http://schemas.microsoft.com/office/drawing/2014/main" id="{5AB66A27-54C3-A947-9F00-36A2EA74CB75}"/>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B072BBB8-86FD-A347-94AE-84576BCDF6EF}"/>
              </a:ext>
            </a:extLst>
          </p:cNvPr>
          <p:cNvSpPr>
            <a:spLocks noGrp="1"/>
          </p:cNvSpPr>
          <p:nvPr>
            <p:ph type="title"/>
          </p:nvPr>
        </p:nvSpPr>
        <p:spPr/>
        <p:txBody>
          <a:bodyPr/>
          <a:lstStyle/>
          <a:p>
            <a:r>
              <a:rPr lang="en-CN" dirty="0"/>
              <a:t>结构预测问题</a:t>
            </a:r>
            <a:r>
              <a:rPr lang="zh-CN" altLang="en-US" dirty="0"/>
              <a:t>：图结构生成</a:t>
            </a:r>
            <a:endParaRPr lang="en-CN" dirty="0"/>
          </a:p>
        </p:txBody>
      </p:sp>
      <p:sp>
        <p:nvSpPr>
          <p:cNvPr id="5" name="Content Placeholder 4">
            <a:extLst>
              <a:ext uri="{FF2B5EF4-FFF2-40B4-BE49-F238E27FC236}">
                <a16:creationId xmlns:a16="http://schemas.microsoft.com/office/drawing/2014/main" id="{2400DFA2-3093-5045-8FD2-0E78A3E37F15}"/>
              </a:ext>
            </a:extLst>
          </p:cNvPr>
          <p:cNvSpPr>
            <a:spLocks noGrp="1"/>
          </p:cNvSpPr>
          <p:nvPr>
            <p:ph sz="quarter" idx="1"/>
          </p:nvPr>
        </p:nvSpPr>
        <p:spPr>
          <a:xfrm>
            <a:off x="722326" y="1070857"/>
            <a:ext cx="7059304" cy="5310104"/>
          </a:xfrm>
        </p:spPr>
        <p:txBody>
          <a:bodyPr/>
          <a:lstStyle/>
          <a:p>
            <a:r>
              <a:rPr lang="en-US" dirty="0" err="1"/>
              <a:t>基于图的算法</a:t>
            </a:r>
            <a:endParaRPr lang="en-US" dirty="0"/>
          </a:p>
          <a:p>
            <a:pPr lvl="1"/>
            <a:r>
              <a:rPr lang="en-US" dirty="0" err="1"/>
              <a:t>计算图中</a:t>
            </a:r>
            <a:r>
              <a:rPr lang="en-US" dirty="0" err="1">
                <a:solidFill>
                  <a:srgbClr val="C00000"/>
                </a:solidFill>
              </a:rPr>
              <a:t>任意两个节点</a:t>
            </a:r>
            <a:r>
              <a:rPr lang="en-US" dirty="0" err="1"/>
              <a:t>之间连边的分数</a:t>
            </a:r>
            <a:r>
              <a:rPr lang="zh-CN" altLang="en-US" dirty="0"/>
              <a:t>（类别）</a:t>
            </a:r>
            <a:endParaRPr lang="en-US" dirty="0"/>
          </a:p>
          <a:p>
            <a:pPr lvl="1"/>
            <a:r>
              <a:rPr lang="en-US" dirty="0" err="1"/>
              <a:t>根据</a:t>
            </a:r>
            <a:r>
              <a:rPr lang="en-US" dirty="0" err="1">
                <a:solidFill>
                  <a:srgbClr val="C00000"/>
                </a:solidFill>
              </a:rPr>
              <a:t>解码</a:t>
            </a:r>
            <a:r>
              <a:rPr lang="en-US" dirty="0" err="1"/>
              <a:t>算法生成图</a:t>
            </a:r>
            <a:r>
              <a:rPr lang="zh-CN" altLang="en-US" dirty="0"/>
              <a:t>（树）</a:t>
            </a:r>
            <a:r>
              <a:rPr lang="en-US" dirty="0" err="1"/>
              <a:t>结构</a:t>
            </a:r>
            <a:endParaRPr lang="en-US" dirty="0"/>
          </a:p>
          <a:p>
            <a:pPr lvl="1"/>
            <a:endParaRPr lang="en-US" dirty="0"/>
          </a:p>
          <a:p>
            <a:r>
              <a:rPr lang="en-US" dirty="0" err="1"/>
              <a:t>基于转移的算法</a:t>
            </a:r>
            <a:endParaRPr lang="en-US" dirty="0"/>
          </a:p>
          <a:p>
            <a:pPr lvl="1"/>
            <a:r>
              <a:rPr lang="ja-JP" altLang="en-US"/>
              <a:t>将图结构的构建过程转化为</a:t>
            </a:r>
            <a:r>
              <a:rPr lang="ja-JP" altLang="en-US">
                <a:solidFill>
                  <a:srgbClr val="C00000"/>
                </a:solidFill>
              </a:rPr>
              <a:t>状态转移序列</a:t>
            </a:r>
            <a:endParaRPr lang="en-US" altLang="ja-JP" dirty="0">
              <a:solidFill>
                <a:srgbClr val="C00000"/>
              </a:solidFill>
            </a:endParaRPr>
          </a:p>
          <a:p>
            <a:pPr lvl="2"/>
            <a:r>
              <a:rPr lang="ja-JP" altLang="en-US"/>
              <a:t>如标准弧转移算法</a:t>
            </a:r>
            <a:endParaRPr lang="en-US" altLang="ja-JP" dirty="0"/>
          </a:p>
          <a:p>
            <a:pPr lvl="2"/>
            <a:r>
              <a:rPr lang="ja-JP" altLang="en-US"/>
              <a:t>转移状态由一个</a:t>
            </a:r>
            <a:r>
              <a:rPr lang="ja-JP" altLang="en-US">
                <a:solidFill>
                  <a:srgbClr val="C00000"/>
                </a:solidFill>
              </a:rPr>
              <a:t>栈</a:t>
            </a:r>
            <a:r>
              <a:rPr lang="ja-JP" altLang="en-US"/>
              <a:t>和一个</a:t>
            </a:r>
            <a:r>
              <a:rPr lang="ja-JP" altLang="en-US">
                <a:solidFill>
                  <a:srgbClr val="C00000"/>
                </a:solidFill>
              </a:rPr>
              <a:t>队列</a:t>
            </a:r>
            <a:r>
              <a:rPr lang="ja-JP" altLang="en-US"/>
              <a:t>构成</a:t>
            </a:r>
          </a:p>
          <a:p>
            <a:pPr lvl="2"/>
            <a:r>
              <a:rPr lang="ja-JP" altLang="en-US"/>
              <a:t>三种转移动作</a:t>
            </a:r>
            <a:endParaRPr lang="en-US" altLang="ja-JP" dirty="0"/>
          </a:p>
          <a:p>
            <a:pPr lvl="3"/>
            <a:r>
              <a:rPr lang="ja-JP" altLang="en-US"/>
              <a:t>移进（</a:t>
            </a:r>
            <a:r>
              <a:rPr lang="en-US" altLang="ja-JP" dirty="0"/>
              <a:t>SH</a:t>
            </a:r>
            <a:r>
              <a:rPr lang="ja-JP" altLang="en-US"/>
              <a:t>）、左弧（</a:t>
            </a:r>
            <a:r>
              <a:rPr lang="en-US" altLang="ja-JP" dirty="0"/>
              <a:t>RL</a:t>
            </a:r>
            <a:r>
              <a:rPr lang="ja-JP" altLang="en-US"/>
              <a:t>）和右弧（</a:t>
            </a:r>
            <a:r>
              <a:rPr lang="en-US" altLang="ja-JP" dirty="0"/>
              <a:t>RR</a:t>
            </a:r>
            <a:r>
              <a:rPr lang="ja-JP" altLang="en-US"/>
              <a:t>）</a:t>
            </a:r>
          </a:p>
          <a:p>
            <a:pPr lvl="1"/>
            <a:r>
              <a:rPr lang="ja-JP" altLang="en-US"/>
              <a:t>对旧状态执行一个移动作转换为新状态</a:t>
            </a:r>
            <a:endParaRPr lang="en-US" altLang="ja-JP" dirty="0"/>
          </a:p>
          <a:p>
            <a:pPr lvl="1"/>
            <a:r>
              <a:rPr lang="ja-JP" altLang="en-US"/>
              <a:t>转移动作的选择本质上也是</a:t>
            </a:r>
            <a:r>
              <a:rPr lang="ja-JP" altLang="en-US">
                <a:solidFill>
                  <a:srgbClr val="C00000"/>
                </a:solidFill>
              </a:rPr>
              <a:t>分类问题</a:t>
            </a:r>
          </a:p>
          <a:p>
            <a:pPr lvl="1"/>
            <a:endParaRPr lang="en-CN" dirty="0"/>
          </a:p>
        </p:txBody>
      </p:sp>
      <p:grpSp>
        <p:nvGrpSpPr>
          <p:cNvPr id="6" name="Group 5">
            <a:extLst>
              <a:ext uri="{FF2B5EF4-FFF2-40B4-BE49-F238E27FC236}">
                <a16:creationId xmlns:a16="http://schemas.microsoft.com/office/drawing/2014/main" id="{EBB02D8B-0BC9-604D-A296-EC0834F1992C}"/>
              </a:ext>
            </a:extLst>
          </p:cNvPr>
          <p:cNvGrpSpPr/>
          <p:nvPr/>
        </p:nvGrpSpPr>
        <p:grpSpPr>
          <a:xfrm>
            <a:off x="8367147" y="1909595"/>
            <a:ext cx="3227531" cy="440971"/>
            <a:chOff x="6291752" y="5428955"/>
            <a:chExt cx="4303375" cy="587962"/>
          </a:xfrm>
        </p:grpSpPr>
        <p:grpSp>
          <p:nvGrpSpPr>
            <p:cNvPr id="7" name="Group 6">
              <a:extLst>
                <a:ext uri="{FF2B5EF4-FFF2-40B4-BE49-F238E27FC236}">
                  <a16:creationId xmlns:a16="http://schemas.microsoft.com/office/drawing/2014/main" id="{22A89306-C34C-0E47-8F9B-753066F8B95C}"/>
                </a:ext>
              </a:extLst>
            </p:cNvPr>
            <p:cNvGrpSpPr/>
            <p:nvPr/>
          </p:nvGrpSpPr>
          <p:grpSpPr>
            <a:xfrm>
              <a:off x="6291752" y="5428955"/>
              <a:ext cx="4303375" cy="330945"/>
              <a:chOff x="1766915" y="3554886"/>
              <a:chExt cx="4303375" cy="330945"/>
            </a:xfrm>
          </p:grpSpPr>
          <p:grpSp>
            <p:nvGrpSpPr>
              <p:cNvPr id="9" name="Group 8">
                <a:extLst>
                  <a:ext uri="{FF2B5EF4-FFF2-40B4-BE49-F238E27FC236}">
                    <a16:creationId xmlns:a16="http://schemas.microsoft.com/office/drawing/2014/main" id="{4642E009-4933-5D4A-B39B-F48272100277}"/>
                  </a:ext>
                </a:extLst>
              </p:cNvPr>
              <p:cNvGrpSpPr/>
              <p:nvPr/>
            </p:nvGrpSpPr>
            <p:grpSpPr>
              <a:xfrm>
                <a:off x="1766915" y="3554886"/>
                <a:ext cx="4303375" cy="330945"/>
                <a:chOff x="370937" y="5094785"/>
                <a:chExt cx="6260850" cy="457315"/>
              </a:xfrm>
            </p:grpSpPr>
            <p:grpSp>
              <p:nvGrpSpPr>
                <p:cNvPr id="13" name="Group 12">
                  <a:extLst>
                    <a:ext uri="{FF2B5EF4-FFF2-40B4-BE49-F238E27FC236}">
                      <a16:creationId xmlns:a16="http://schemas.microsoft.com/office/drawing/2014/main" id="{33387A45-3E3C-C446-9F05-87BA81AF4599}"/>
                    </a:ext>
                  </a:extLst>
                </p:cNvPr>
                <p:cNvGrpSpPr/>
                <p:nvPr/>
              </p:nvGrpSpPr>
              <p:grpSpPr>
                <a:xfrm>
                  <a:off x="370937" y="5107666"/>
                  <a:ext cx="731520" cy="274320"/>
                  <a:chOff x="5504169" y="2525873"/>
                  <a:chExt cx="975359" cy="365760"/>
                </a:xfrm>
              </p:grpSpPr>
              <p:sp>
                <p:nvSpPr>
                  <p:cNvPr id="30" name="Rectangle 29">
                    <a:extLst>
                      <a:ext uri="{FF2B5EF4-FFF2-40B4-BE49-F238E27FC236}">
                        <a16:creationId xmlns:a16="http://schemas.microsoft.com/office/drawing/2014/main" id="{3AD6E0E1-E0EE-B948-AFE8-A2B3F8AE2DF0}"/>
                      </a:ext>
                    </a:extLst>
                  </p:cNvPr>
                  <p:cNvSpPr/>
                  <p:nvPr/>
                </p:nvSpPr>
                <p:spPr>
                  <a:xfrm>
                    <a:off x="5504169" y="2525873"/>
                    <a:ext cx="975359" cy="365760"/>
                  </a:xfrm>
                  <a:prstGeom prst="rect">
                    <a:avLst/>
                  </a:prstGeom>
                  <a:solidFill>
                    <a:schemeClr val="bg1">
                      <a:lumMod val="6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013" dirty="0"/>
                  </a:p>
                </p:txBody>
              </p:sp>
              <p:sp>
                <p:nvSpPr>
                  <p:cNvPr id="31" name="Oval 30">
                    <a:extLst>
                      <a:ext uri="{FF2B5EF4-FFF2-40B4-BE49-F238E27FC236}">
                        <a16:creationId xmlns:a16="http://schemas.microsoft.com/office/drawing/2014/main" id="{F3DBD81C-7366-8C45-8858-A8474854C7C0}"/>
                      </a:ext>
                    </a:extLst>
                  </p:cNvPr>
                  <p:cNvSpPr>
                    <a:spLocks noChangeAspect="1"/>
                  </p:cNvSpPr>
                  <p:nvPr/>
                </p:nvSpPr>
                <p:spPr>
                  <a:xfrm>
                    <a:off x="5591680" y="2583180"/>
                    <a:ext cx="243840" cy="2438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2" name="Oval 31">
                    <a:extLst>
                      <a:ext uri="{FF2B5EF4-FFF2-40B4-BE49-F238E27FC236}">
                        <a16:creationId xmlns:a16="http://schemas.microsoft.com/office/drawing/2014/main" id="{BA274462-8315-994A-B058-1F7353CB2B34}"/>
                      </a:ext>
                    </a:extLst>
                  </p:cNvPr>
                  <p:cNvSpPr>
                    <a:spLocks noChangeAspect="1"/>
                  </p:cNvSpPr>
                  <p:nvPr/>
                </p:nvSpPr>
                <p:spPr>
                  <a:xfrm>
                    <a:off x="5867400" y="2583180"/>
                    <a:ext cx="243840" cy="2438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3" name="Oval 32">
                    <a:extLst>
                      <a:ext uri="{FF2B5EF4-FFF2-40B4-BE49-F238E27FC236}">
                        <a16:creationId xmlns:a16="http://schemas.microsoft.com/office/drawing/2014/main" id="{26698841-8513-F84E-92F7-997071A65E62}"/>
                      </a:ext>
                    </a:extLst>
                  </p:cNvPr>
                  <p:cNvSpPr>
                    <a:spLocks noChangeAspect="1"/>
                  </p:cNvSpPr>
                  <p:nvPr/>
                </p:nvSpPr>
                <p:spPr>
                  <a:xfrm>
                    <a:off x="6143119" y="2583180"/>
                    <a:ext cx="243840" cy="2438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nvGrpSpPr>
                <p:cNvPr id="14" name="Group 13">
                  <a:extLst>
                    <a:ext uri="{FF2B5EF4-FFF2-40B4-BE49-F238E27FC236}">
                      <a16:creationId xmlns:a16="http://schemas.microsoft.com/office/drawing/2014/main" id="{6D7AF4FE-C129-784A-BFB4-62A353DA5ED7}"/>
                    </a:ext>
                  </a:extLst>
                </p:cNvPr>
                <p:cNvGrpSpPr/>
                <p:nvPr/>
              </p:nvGrpSpPr>
              <p:grpSpPr>
                <a:xfrm>
                  <a:off x="1251057" y="5107666"/>
                  <a:ext cx="731520" cy="274320"/>
                  <a:chOff x="5504169" y="2525873"/>
                  <a:chExt cx="975359" cy="365760"/>
                </a:xfrm>
              </p:grpSpPr>
              <p:sp>
                <p:nvSpPr>
                  <p:cNvPr id="26" name="Rectangle 25">
                    <a:extLst>
                      <a:ext uri="{FF2B5EF4-FFF2-40B4-BE49-F238E27FC236}">
                        <a16:creationId xmlns:a16="http://schemas.microsoft.com/office/drawing/2014/main" id="{5F4AF3E7-A19C-BA4D-B5AE-166AA25C5BE7}"/>
                      </a:ext>
                    </a:extLst>
                  </p:cNvPr>
                  <p:cNvSpPr/>
                  <p:nvPr/>
                </p:nvSpPr>
                <p:spPr>
                  <a:xfrm>
                    <a:off x="5504169" y="2525873"/>
                    <a:ext cx="975359"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013" dirty="0"/>
                  </a:p>
                </p:txBody>
              </p:sp>
              <p:sp>
                <p:nvSpPr>
                  <p:cNvPr id="27" name="Oval 26">
                    <a:extLst>
                      <a:ext uri="{FF2B5EF4-FFF2-40B4-BE49-F238E27FC236}">
                        <a16:creationId xmlns:a16="http://schemas.microsoft.com/office/drawing/2014/main" id="{126E3320-6E37-0243-97CA-ED3602C62CE8}"/>
                      </a:ext>
                    </a:extLst>
                  </p:cNvPr>
                  <p:cNvSpPr>
                    <a:spLocks noChangeAspect="1"/>
                  </p:cNvSpPr>
                  <p:nvPr/>
                </p:nvSpPr>
                <p:spPr>
                  <a:xfrm>
                    <a:off x="5591680" y="2583180"/>
                    <a:ext cx="243840" cy="2438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8" name="Oval 27">
                    <a:extLst>
                      <a:ext uri="{FF2B5EF4-FFF2-40B4-BE49-F238E27FC236}">
                        <a16:creationId xmlns:a16="http://schemas.microsoft.com/office/drawing/2014/main" id="{6EE5AB55-EA18-A540-A104-C5F9CB346CFC}"/>
                      </a:ext>
                    </a:extLst>
                  </p:cNvPr>
                  <p:cNvSpPr>
                    <a:spLocks noChangeAspect="1"/>
                  </p:cNvSpPr>
                  <p:nvPr/>
                </p:nvSpPr>
                <p:spPr>
                  <a:xfrm>
                    <a:off x="5867400" y="2583180"/>
                    <a:ext cx="243840" cy="2438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9" name="Oval 28">
                    <a:extLst>
                      <a:ext uri="{FF2B5EF4-FFF2-40B4-BE49-F238E27FC236}">
                        <a16:creationId xmlns:a16="http://schemas.microsoft.com/office/drawing/2014/main" id="{0AD34091-3EFB-9545-AB55-6233DE93752E}"/>
                      </a:ext>
                    </a:extLst>
                  </p:cNvPr>
                  <p:cNvSpPr>
                    <a:spLocks noChangeAspect="1"/>
                  </p:cNvSpPr>
                  <p:nvPr/>
                </p:nvSpPr>
                <p:spPr>
                  <a:xfrm>
                    <a:off x="6143119" y="2583180"/>
                    <a:ext cx="243840" cy="24384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nvGrpSpPr>
                <p:cNvPr id="15" name="Group 14">
                  <a:extLst>
                    <a:ext uri="{FF2B5EF4-FFF2-40B4-BE49-F238E27FC236}">
                      <a16:creationId xmlns:a16="http://schemas.microsoft.com/office/drawing/2014/main" id="{34155055-4EFB-024E-9DCC-FA0B8B63A7FA}"/>
                    </a:ext>
                  </a:extLst>
                </p:cNvPr>
                <p:cNvGrpSpPr/>
                <p:nvPr/>
              </p:nvGrpSpPr>
              <p:grpSpPr>
                <a:xfrm>
                  <a:off x="5032503" y="5116659"/>
                  <a:ext cx="731520" cy="274320"/>
                  <a:chOff x="7772040" y="2537864"/>
                  <a:chExt cx="975359" cy="365760"/>
                </a:xfrm>
              </p:grpSpPr>
              <p:sp>
                <p:nvSpPr>
                  <p:cNvPr id="22" name="Rectangle 21">
                    <a:extLst>
                      <a:ext uri="{FF2B5EF4-FFF2-40B4-BE49-F238E27FC236}">
                        <a16:creationId xmlns:a16="http://schemas.microsoft.com/office/drawing/2014/main" id="{F72704FD-8AAF-1540-98BC-2C970B2761B5}"/>
                      </a:ext>
                    </a:extLst>
                  </p:cNvPr>
                  <p:cNvSpPr/>
                  <p:nvPr/>
                </p:nvSpPr>
                <p:spPr>
                  <a:xfrm>
                    <a:off x="7772040" y="2537864"/>
                    <a:ext cx="975359"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013" dirty="0"/>
                  </a:p>
                </p:txBody>
              </p:sp>
              <p:sp>
                <p:nvSpPr>
                  <p:cNvPr id="23" name="Oval 22">
                    <a:extLst>
                      <a:ext uri="{FF2B5EF4-FFF2-40B4-BE49-F238E27FC236}">
                        <a16:creationId xmlns:a16="http://schemas.microsoft.com/office/drawing/2014/main" id="{20E5EA1D-1FDF-F741-94B5-30DE9C87D334}"/>
                      </a:ext>
                    </a:extLst>
                  </p:cNvPr>
                  <p:cNvSpPr>
                    <a:spLocks noChangeAspect="1"/>
                  </p:cNvSpPr>
                  <p:nvPr/>
                </p:nvSpPr>
                <p:spPr>
                  <a:xfrm>
                    <a:off x="7856426" y="2583178"/>
                    <a:ext cx="243840" cy="24384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4" name="Oval 23">
                    <a:extLst>
                      <a:ext uri="{FF2B5EF4-FFF2-40B4-BE49-F238E27FC236}">
                        <a16:creationId xmlns:a16="http://schemas.microsoft.com/office/drawing/2014/main" id="{8F833A80-968C-4E48-9B85-0C3D7643E6FD}"/>
                      </a:ext>
                    </a:extLst>
                  </p:cNvPr>
                  <p:cNvSpPr>
                    <a:spLocks noChangeAspect="1"/>
                  </p:cNvSpPr>
                  <p:nvPr/>
                </p:nvSpPr>
                <p:spPr>
                  <a:xfrm>
                    <a:off x="8132147" y="2583178"/>
                    <a:ext cx="243840" cy="24384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5" name="Oval 24">
                    <a:extLst>
                      <a:ext uri="{FF2B5EF4-FFF2-40B4-BE49-F238E27FC236}">
                        <a16:creationId xmlns:a16="http://schemas.microsoft.com/office/drawing/2014/main" id="{C09FBDEC-44E0-7E47-9D5C-16E140178448}"/>
                      </a:ext>
                    </a:extLst>
                  </p:cNvPr>
                  <p:cNvSpPr>
                    <a:spLocks noChangeAspect="1"/>
                  </p:cNvSpPr>
                  <p:nvPr/>
                </p:nvSpPr>
                <p:spPr>
                  <a:xfrm>
                    <a:off x="8407866" y="2583178"/>
                    <a:ext cx="243840" cy="24384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nvGrpSpPr>
                <p:cNvPr id="16" name="Group 15">
                  <a:extLst>
                    <a:ext uri="{FF2B5EF4-FFF2-40B4-BE49-F238E27FC236}">
                      <a16:creationId xmlns:a16="http://schemas.microsoft.com/office/drawing/2014/main" id="{5E735554-43B5-2F40-94ED-BDE8B4352879}"/>
                    </a:ext>
                  </a:extLst>
                </p:cNvPr>
                <p:cNvGrpSpPr/>
                <p:nvPr/>
              </p:nvGrpSpPr>
              <p:grpSpPr>
                <a:xfrm>
                  <a:off x="5900267" y="5116659"/>
                  <a:ext cx="731520" cy="274320"/>
                  <a:chOff x="7772040" y="2537864"/>
                  <a:chExt cx="975359" cy="365760"/>
                </a:xfrm>
              </p:grpSpPr>
              <p:sp>
                <p:nvSpPr>
                  <p:cNvPr id="18" name="Rectangle 17">
                    <a:extLst>
                      <a:ext uri="{FF2B5EF4-FFF2-40B4-BE49-F238E27FC236}">
                        <a16:creationId xmlns:a16="http://schemas.microsoft.com/office/drawing/2014/main" id="{0331428F-3049-C04D-859F-70B0AB75C204}"/>
                      </a:ext>
                    </a:extLst>
                  </p:cNvPr>
                  <p:cNvSpPr/>
                  <p:nvPr/>
                </p:nvSpPr>
                <p:spPr>
                  <a:xfrm>
                    <a:off x="7772040" y="2537864"/>
                    <a:ext cx="975359" cy="3657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013" dirty="0"/>
                  </a:p>
                </p:txBody>
              </p:sp>
              <p:sp>
                <p:nvSpPr>
                  <p:cNvPr id="19" name="Oval 18">
                    <a:extLst>
                      <a:ext uri="{FF2B5EF4-FFF2-40B4-BE49-F238E27FC236}">
                        <a16:creationId xmlns:a16="http://schemas.microsoft.com/office/drawing/2014/main" id="{8B2A12FD-2417-8149-8F65-52D80F38D212}"/>
                      </a:ext>
                    </a:extLst>
                  </p:cNvPr>
                  <p:cNvSpPr>
                    <a:spLocks noChangeAspect="1"/>
                  </p:cNvSpPr>
                  <p:nvPr/>
                </p:nvSpPr>
                <p:spPr>
                  <a:xfrm>
                    <a:off x="7856426" y="2583178"/>
                    <a:ext cx="243840" cy="24384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0" name="Oval 19">
                    <a:extLst>
                      <a:ext uri="{FF2B5EF4-FFF2-40B4-BE49-F238E27FC236}">
                        <a16:creationId xmlns:a16="http://schemas.microsoft.com/office/drawing/2014/main" id="{3CF481A6-C5AD-1F4E-9396-3A56C0CAF667}"/>
                      </a:ext>
                    </a:extLst>
                  </p:cNvPr>
                  <p:cNvSpPr>
                    <a:spLocks noChangeAspect="1"/>
                  </p:cNvSpPr>
                  <p:nvPr/>
                </p:nvSpPr>
                <p:spPr>
                  <a:xfrm>
                    <a:off x="8132147" y="2583178"/>
                    <a:ext cx="243840" cy="24384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1" name="Oval 20">
                    <a:extLst>
                      <a:ext uri="{FF2B5EF4-FFF2-40B4-BE49-F238E27FC236}">
                        <a16:creationId xmlns:a16="http://schemas.microsoft.com/office/drawing/2014/main" id="{2E0CDA36-3EC7-3043-B4F0-E00F03ADD2D9}"/>
                      </a:ext>
                    </a:extLst>
                  </p:cNvPr>
                  <p:cNvSpPr>
                    <a:spLocks noChangeAspect="1"/>
                  </p:cNvSpPr>
                  <p:nvPr/>
                </p:nvSpPr>
                <p:spPr>
                  <a:xfrm>
                    <a:off x="8407866" y="2583178"/>
                    <a:ext cx="243840" cy="24384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17" name="TextBox 16">
                  <a:extLst>
                    <a:ext uri="{FF2B5EF4-FFF2-40B4-BE49-F238E27FC236}">
                      <a16:creationId xmlns:a16="http://schemas.microsoft.com/office/drawing/2014/main" id="{8CFE7E81-96D7-774A-AD59-7C911F5619E4}"/>
                    </a:ext>
                  </a:extLst>
                </p:cNvPr>
                <p:cNvSpPr txBox="1"/>
                <p:nvPr/>
              </p:nvSpPr>
              <p:spPr>
                <a:xfrm>
                  <a:off x="2477173" y="5094785"/>
                  <a:ext cx="347471" cy="457315"/>
                </a:xfrm>
                <a:prstGeom prst="rect">
                  <a:avLst/>
                </a:prstGeom>
                <a:noFill/>
                <a:ln w="12700">
                  <a:noFill/>
                </a:ln>
              </p:spPr>
              <p:txBody>
                <a:bodyPr wrap="square" rtlCol="0">
                  <a:spAutoFit/>
                </a:bodyPr>
                <a:lstStyle/>
                <a:p>
                  <a:pPr algn="ctr"/>
                  <a:r>
                    <a:rPr lang="en-US" altLang="zh-CN" sz="1013" dirty="0"/>
                    <a:t>…</a:t>
                  </a:r>
                  <a:endParaRPr lang="en-US" sz="1013" dirty="0"/>
                </a:p>
              </p:txBody>
            </p:sp>
          </p:grpSp>
          <p:cxnSp>
            <p:nvCxnSpPr>
              <p:cNvPr id="10" name="Elbow Connector 9">
                <a:extLst>
                  <a:ext uri="{FF2B5EF4-FFF2-40B4-BE49-F238E27FC236}">
                    <a16:creationId xmlns:a16="http://schemas.microsoft.com/office/drawing/2014/main" id="{30A42515-A48C-2B42-AF34-E2036C099F9B}"/>
                  </a:ext>
                </a:extLst>
              </p:cNvPr>
              <p:cNvCxnSpPr>
                <a:cxnSpLocks/>
                <a:stCxn id="32" idx="4"/>
                <a:endCxn id="22" idx="2"/>
              </p:cNvCxnSpPr>
              <p:nvPr/>
            </p:nvCxnSpPr>
            <p:spPr>
              <a:xfrm rot="16200000" flipH="1">
                <a:off x="3598935" y="2145731"/>
                <a:ext cx="41577" cy="3205417"/>
              </a:xfrm>
              <a:prstGeom prst="bentConnector3">
                <a:avLst>
                  <a:gd name="adj1" fmla="val 930125"/>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D682AC26-96E1-854E-AA08-6C67D36935D8}"/>
                  </a:ext>
                </a:extLst>
              </p:cNvPr>
              <p:cNvCxnSpPr>
                <a:cxnSpLocks/>
                <a:stCxn id="30" idx="2"/>
                <a:endCxn id="26" idx="2"/>
              </p:cNvCxnSpPr>
              <p:nvPr/>
            </p:nvCxnSpPr>
            <p:spPr>
              <a:xfrm rot="16200000" flipH="1">
                <a:off x="2320793" y="3460247"/>
                <a:ext cx="12700" cy="604948"/>
              </a:xfrm>
              <a:prstGeom prst="bentConnector3">
                <a:avLst>
                  <a:gd name="adj1" fmla="val 1800000"/>
                </a:avLst>
              </a:prstGeom>
              <a:ln>
                <a:solidFill>
                  <a:schemeClr val="tx1">
                    <a:lumMod val="95000"/>
                    <a:lumOff val="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6BCF8867-BD34-B346-A193-442C268E49C6}"/>
                  </a:ext>
                </a:extLst>
              </p:cNvPr>
              <p:cNvCxnSpPr>
                <a:cxnSpLocks/>
                <a:stCxn id="30" idx="2"/>
                <a:endCxn id="18" idx="2"/>
              </p:cNvCxnSpPr>
              <p:nvPr/>
            </p:nvCxnSpPr>
            <p:spPr>
              <a:xfrm rot="16200000" flipH="1">
                <a:off x="3915349" y="1865691"/>
                <a:ext cx="6508" cy="3800568"/>
              </a:xfrm>
              <a:prstGeom prst="bentConnector3">
                <a:avLst>
                  <a:gd name="adj1" fmla="val 7331822"/>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433AE24D-8DFB-764B-980A-3F1A69562657}"/>
                </a:ext>
              </a:extLst>
            </p:cNvPr>
            <p:cNvSpPr txBox="1"/>
            <p:nvPr/>
          </p:nvSpPr>
          <p:spPr>
            <a:xfrm>
              <a:off x="8090335" y="5678362"/>
              <a:ext cx="605293" cy="338555"/>
            </a:xfrm>
            <a:prstGeom prst="rect">
              <a:avLst/>
            </a:prstGeom>
            <a:noFill/>
          </p:spPr>
          <p:txBody>
            <a:bodyPr wrap="none" rtlCol="0">
              <a:spAutoFit/>
            </a:bodyPr>
            <a:lstStyle/>
            <a:p>
              <a:r>
                <a:rPr lang="ja-JP" altLang="en-US" sz="1050">
                  <a:latin typeface="Microsoft YaHei" panose="020B0503020204020204" pitchFamily="34" charset="-122"/>
                  <a:ea typeface="Microsoft YaHei" panose="020B0503020204020204" pitchFamily="34" charset="-122"/>
                </a:rPr>
                <a:t>分类</a:t>
              </a:r>
              <a:endParaRPr lang="en-US" sz="1050" dirty="0">
                <a:latin typeface="Microsoft YaHei" panose="020B0503020204020204" pitchFamily="34" charset="-122"/>
                <a:ea typeface="Microsoft YaHei" panose="020B0503020204020204" pitchFamily="34" charset="-122"/>
              </a:endParaRPr>
            </a:p>
          </p:txBody>
        </p:sp>
      </p:grpSp>
      <p:pic>
        <p:nvPicPr>
          <p:cNvPr id="35" name="Picture 34">
            <a:extLst>
              <a:ext uri="{FF2B5EF4-FFF2-40B4-BE49-F238E27FC236}">
                <a16:creationId xmlns:a16="http://schemas.microsoft.com/office/drawing/2014/main" id="{48200D71-DF33-4245-AE72-12337B7153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31227" y="924537"/>
            <a:ext cx="3314496" cy="916526"/>
          </a:xfrm>
          <a:prstGeom prst="rect">
            <a:avLst/>
          </a:prstGeom>
        </p:spPr>
      </p:pic>
      <p:grpSp>
        <p:nvGrpSpPr>
          <p:cNvPr id="34" name="Group 33">
            <a:extLst>
              <a:ext uri="{FF2B5EF4-FFF2-40B4-BE49-F238E27FC236}">
                <a16:creationId xmlns:a16="http://schemas.microsoft.com/office/drawing/2014/main" id="{A5B27F8E-76A7-9F42-BDEA-BE7BDE12935D}"/>
              </a:ext>
            </a:extLst>
          </p:cNvPr>
          <p:cNvGrpSpPr/>
          <p:nvPr/>
        </p:nvGrpSpPr>
        <p:grpSpPr>
          <a:xfrm>
            <a:off x="8408593" y="2652641"/>
            <a:ext cx="3416320" cy="3886825"/>
            <a:chOff x="8408593" y="2652641"/>
            <a:chExt cx="3416320" cy="3886825"/>
          </a:xfrm>
        </p:grpSpPr>
        <p:pic>
          <p:nvPicPr>
            <p:cNvPr id="77" name="Picture 76">
              <a:extLst>
                <a:ext uri="{FF2B5EF4-FFF2-40B4-BE49-F238E27FC236}">
                  <a16:creationId xmlns:a16="http://schemas.microsoft.com/office/drawing/2014/main" id="{0F59B4EA-ABCE-264A-B60F-2415DFD281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07584" y="2652641"/>
              <a:ext cx="3218338" cy="3521240"/>
            </a:xfrm>
            <a:prstGeom prst="rect">
              <a:avLst/>
            </a:prstGeom>
          </p:spPr>
        </p:pic>
        <p:sp>
          <p:nvSpPr>
            <p:cNvPr id="78" name="TextBox 77">
              <a:extLst>
                <a:ext uri="{FF2B5EF4-FFF2-40B4-BE49-F238E27FC236}">
                  <a16:creationId xmlns:a16="http://schemas.microsoft.com/office/drawing/2014/main" id="{29C9FDB7-1CD7-D444-B7D8-7F3A64C8A23C}"/>
                </a:ext>
              </a:extLst>
            </p:cNvPr>
            <p:cNvSpPr txBox="1"/>
            <p:nvPr/>
          </p:nvSpPr>
          <p:spPr>
            <a:xfrm>
              <a:off x="8408593" y="6231689"/>
              <a:ext cx="3416320" cy="307777"/>
            </a:xfrm>
            <a:prstGeom prst="rect">
              <a:avLst/>
            </a:prstGeom>
            <a:noFill/>
          </p:spPr>
          <p:txBody>
            <a:bodyPr wrap="none" rtlCol="0">
              <a:spAutoFit/>
            </a:bodyPr>
            <a:lstStyle/>
            <a:p>
              <a:r>
                <a:rPr lang="ja-JP" altLang="en-US" sz="1400"/>
                <a:t>面向依存句法分析的标准弧转移算法示例</a:t>
              </a:r>
            </a:p>
          </p:txBody>
        </p:sp>
      </p:grpSp>
    </p:spTree>
    <p:extLst>
      <p:ext uri="{BB962C8B-B14F-4D97-AF65-F5344CB8AC3E}">
        <p14:creationId xmlns:p14="http://schemas.microsoft.com/office/powerpoint/2010/main" val="292676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AAD96C-4827-4F46-9BE3-EFC53F3A499B}"/>
              </a:ext>
            </a:extLst>
          </p:cNvPr>
          <p:cNvSpPr>
            <a:spLocks noGrp="1"/>
          </p:cNvSpPr>
          <p:nvPr>
            <p:ph type="sldNum" sz="quarter" idx="12"/>
          </p:nvPr>
        </p:nvSpPr>
        <p:spPr/>
        <p:txBody>
          <a:bodyPr/>
          <a:lstStyle/>
          <a:p>
            <a:fld id="{85F8B262-510B-45FB-9F68-19347AFD565E}" type="slidenum">
              <a:rPr lang="zh-CN" altLang="en-US" smtClean="0"/>
              <a:pPr/>
              <a:t>32</a:t>
            </a:fld>
            <a:endParaRPr lang="zh-CN" altLang="en-US" dirty="0"/>
          </a:p>
        </p:txBody>
      </p:sp>
      <p:sp>
        <p:nvSpPr>
          <p:cNvPr id="3" name="Footer Placeholder 2">
            <a:extLst>
              <a:ext uri="{FF2B5EF4-FFF2-40B4-BE49-F238E27FC236}">
                <a16:creationId xmlns:a16="http://schemas.microsoft.com/office/drawing/2014/main" id="{C5363F47-5299-0449-8FE1-F2D9CC3B82E5}"/>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D2EA0131-0BA8-D34E-8D51-1DCF5F177BC6}"/>
              </a:ext>
            </a:extLst>
          </p:cNvPr>
          <p:cNvSpPr>
            <a:spLocks noGrp="1"/>
          </p:cNvSpPr>
          <p:nvPr>
            <p:ph type="title"/>
          </p:nvPr>
        </p:nvSpPr>
        <p:spPr/>
        <p:txBody>
          <a:bodyPr/>
          <a:lstStyle/>
          <a:p>
            <a:r>
              <a:rPr lang="en-CN" dirty="0"/>
              <a:t>序列到序列问题</a:t>
            </a:r>
          </a:p>
        </p:txBody>
      </p:sp>
      <p:sp>
        <p:nvSpPr>
          <p:cNvPr id="5" name="Content Placeholder 4">
            <a:extLst>
              <a:ext uri="{FF2B5EF4-FFF2-40B4-BE49-F238E27FC236}">
                <a16:creationId xmlns:a16="http://schemas.microsoft.com/office/drawing/2014/main" id="{E2D0BD3C-E93D-104F-991E-53F415E72C53}"/>
              </a:ext>
            </a:extLst>
          </p:cNvPr>
          <p:cNvSpPr>
            <a:spLocks noGrp="1"/>
          </p:cNvSpPr>
          <p:nvPr>
            <p:ph sz="quarter" idx="1"/>
          </p:nvPr>
        </p:nvSpPr>
        <p:spPr/>
        <p:txBody>
          <a:bodyPr/>
          <a:lstStyle/>
          <a:p>
            <a:r>
              <a:rPr lang="ja-JP" altLang="en-US"/>
              <a:t>将输入序列转换为输出序列</a:t>
            </a:r>
            <a:endParaRPr lang="en-US" altLang="ja-JP" dirty="0"/>
          </a:p>
          <a:p>
            <a:pPr lvl="1"/>
            <a:r>
              <a:rPr lang="ja-JP" altLang="en-US"/>
              <a:t>输入和输出的序列</a:t>
            </a:r>
            <a:r>
              <a:rPr lang="ja-JP" altLang="en-US">
                <a:solidFill>
                  <a:srgbClr val="C00000"/>
                </a:solidFill>
              </a:rPr>
              <a:t>不要求等长</a:t>
            </a:r>
            <a:r>
              <a:rPr lang="zh-CN" altLang="en-US" dirty="0"/>
              <a:t>，</a:t>
            </a:r>
            <a:r>
              <a:rPr lang="ja-JP" altLang="en-US"/>
              <a:t>也</a:t>
            </a:r>
            <a:r>
              <a:rPr lang="ja-JP" altLang="en-US">
                <a:solidFill>
                  <a:srgbClr val="C00000"/>
                </a:solidFill>
              </a:rPr>
              <a:t>不要求词表一致</a:t>
            </a:r>
            <a:endParaRPr lang="en-US" altLang="ja-JP" dirty="0">
              <a:solidFill>
                <a:srgbClr val="C00000"/>
              </a:solidFill>
            </a:endParaRPr>
          </a:p>
          <a:p>
            <a:pPr lvl="1"/>
            <a:r>
              <a:rPr lang="ja-JP" altLang="en-US"/>
              <a:t>泛化为</a:t>
            </a:r>
            <a:r>
              <a:rPr lang="zh-CN" altLang="en-US" dirty="0"/>
              <a:t>“</a:t>
            </a:r>
            <a:r>
              <a:rPr lang="ja-JP" altLang="en-US"/>
              <a:t>编码器</a:t>
            </a:r>
            <a:r>
              <a:rPr lang="en-US" altLang="ja-JP" dirty="0"/>
              <a:t>—</a:t>
            </a:r>
            <a:r>
              <a:rPr lang="ja-JP" altLang="en-US"/>
              <a:t>解码器</a:t>
            </a:r>
            <a:r>
              <a:rPr lang="zh-CN" altLang="en-US" dirty="0"/>
              <a:t>”</a:t>
            </a:r>
            <a:r>
              <a:rPr lang="ja-JP" altLang="en-US"/>
              <a:t>模型（</a:t>
            </a:r>
            <a:r>
              <a:rPr lang="en-US" altLang="ja-JP" dirty="0"/>
              <a:t>Encoder-Decoder</a:t>
            </a:r>
            <a:r>
              <a:rPr lang="ja-JP" altLang="en-US"/>
              <a:t>）</a:t>
            </a:r>
            <a:endParaRPr lang="en-US" altLang="ja-JP" dirty="0"/>
          </a:p>
          <a:p>
            <a:pPr lvl="2"/>
            <a:r>
              <a:rPr lang="ja-JP" altLang="en-US"/>
              <a:t>本质上也是</a:t>
            </a:r>
            <a:r>
              <a:rPr lang="ja-JP" altLang="en-US">
                <a:solidFill>
                  <a:srgbClr val="C00000"/>
                </a:solidFill>
              </a:rPr>
              <a:t>分类问题</a:t>
            </a:r>
          </a:p>
          <a:p>
            <a:r>
              <a:rPr lang="ja-JP" altLang="en-US"/>
              <a:t>典型任务</a:t>
            </a:r>
            <a:endParaRPr lang="en-US" altLang="ja-JP" dirty="0"/>
          </a:p>
        </p:txBody>
      </p:sp>
      <p:graphicFrame>
        <p:nvGraphicFramePr>
          <p:cNvPr id="6" name="Table 6">
            <a:extLst>
              <a:ext uri="{FF2B5EF4-FFF2-40B4-BE49-F238E27FC236}">
                <a16:creationId xmlns:a16="http://schemas.microsoft.com/office/drawing/2014/main" id="{8D83E17F-0950-B446-9DA4-264E5B1D1BE8}"/>
              </a:ext>
            </a:extLst>
          </p:cNvPr>
          <p:cNvGraphicFramePr>
            <a:graphicFrameLocks noGrp="1"/>
          </p:cNvGraphicFramePr>
          <p:nvPr>
            <p:extLst>
              <p:ext uri="{D42A27DB-BD31-4B8C-83A1-F6EECF244321}">
                <p14:modId xmlns:p14="http://schemas.microsoft.com/office/powerpoint/2010/main" val="474766006"/>
              </p:ext>
            </p:extLst>
          </p:nvPr>
        </p:nvGraphicFramePr>
        <p:xfrm>
          <a:off x="1289867" y="3465615"/>
          <a:ext cx="3953829" cy="2760942"/>
        </p:xfrm>
        <a:graphic>
          <a:graphicData uri="http://schemas.openxmlformats.org/drawingml/2006/table">
            <a:tbl>
              <a:tblPr firstRow="1" bandRow="1">
                <a:tableStyleId>{5C22544A-7EE6-4342-B048-85BDC9FD1C3A}</a:tableStyleId>
              </a:tblPr>
              <a:tblGrid>
                <a:gridCol w="1622743">
                  <a:extLst>
                    <a:ext uri="{9D8B030D-6E8A-4147-A177-3AD203B41FA5}">
                      <a16:colId xmlns:a16="http://schemas.microsoft.com/office/drawing/2014/main" val="2260312516"/>
                    </a:ext>
                  </a:extLst>
                </a:gridCol>
                <a:gridCol w="1165543">
                  <a:extLst>
                    <a:ext uri="{9D8B030D-6E8A-4147-A177-3AD203B41FA5}">
                      <a16:colId xmlns:a16="http://schemas.microsoft.com/office/drawing/2014/main" val="3505600010"/>
                    </a:ext>
                  </a:extLst>
                </a:gridCol>
                <a:gridCol w="1165543">
                  <a:extLst>
                    <a:ext uri="{9D8B030D-6E8A-4147-A177-3AD203B41FA5}">
                      <a16:colId xmlns:a16="http://schemas.microsoft.com/office/drawing/2014/main" val="562961323"/>
                    </a:ext>
                  </a:extLst>
                </a:gridCol>
              </a:tblGrid>
              <a:tr h="460157">
                <a:tc>
                  <a:txBody>
                    <a:bodyPr/>
                    <a:lstStyle/>
                    <a:p>
                      <a:r>
                        <a:rPr lang="en-CN" dirty="0">
                          <a:latin typeface="Microsoft YaHei" panose="020B0503020204020204" pitchFamily="34" charset="-122"/>
                          <a:ea typeface="Microsoft YaHei" panose="020B0503020204020204" pitchFamily="34" charset="-122"/>
                        </a:rPr>
                        <a:t>任务</a:t>
                      </a:r>
                    </a:p>
                  </a:txBody>
                  <a:tcPr anchor="ctr"/>
                </a:tc>
                <a:tc>
                  <a:txBody>
                    <a:bodyPr/>
                    <a:lstStyle/>
                    <a:p>
                      <a:r>
                        <a:rPr lang="en-CN" dirty="0">
                          <a:latin typeface="Microsoft YaHei" panose="020B0503020204020204" pitchFamily="34" charset="-122"/>
                          <a:ea typeface="Microsoft YaHei" panose="020B0503020204020204" pitchFamily="34" charset="-122"/>
                        </a:rPr>
                        <a:t>输入</a:t>
                      </a:r>
                    </a:p>
                  </a:txBody>
                  <a:tcPr anchor="ctr"/>
                </a:tc>
                <a:tc>
                  <a:txBody>
                    <a:bodyPr/>
                    <a:lstStyle/>
                    <a:p>
                      <a:r>
                        <a:rPr lang="en-CN" dirty="0">
                          <a:latin typeface="Microsoft YaHei" panose="020B0503020204020204" pitchFamily="34" charset="-122"/>
                          <a:ea typeface="Microsoft YaHei" panose="020B0503020204020204" pitchFamily="34" charset="-122"/>
                        </a:rPr>
                        <a:t>输出</a:t>
                      </a:r>
                    </a:p>
                  </a:txBody>
                  <a:tcPr anchor="ctr"/>
                </a:tc>
                <a:extLst>
                  <a:ext uri="{0D108BD9-81ED-4DB2-BD59-A6C34878D82A}">
                    <a16:rowId xmlns:a16="http://schemas.microsoft.com/office/drawing/2014/main" val="695312835"/>
                  </a:ext>
                </a:extLst>
              </a:tr>
              <a:tr h="460157">
                <a:tc>
                  <a:txBody>
                    <a:bodyPr/>
                    <a:lstStyle/>
                    <a:p>
                      <a:r>
                        <a:rPr lang="en-CN" dirty="0">
                          <a:latin typeface="Microsoft YaHei" panose="020B0503020204020204" pitchFamily="34" charset="-122"/>
                          <a:ea typeface="Microsoft YaHei" panose="020B0503020204020204" pitchFamily="34" charset="-122"/>
                        </a:rPr>
                        <a:t>机器翻译</a:t>
                      </a:r>
                    </a:p>
                  </a:txBody>
                  <a:tcPr anchor="ctr"/>
                </a:tc>
                <a:tc>
                  <a:txBody>
                    <a:bodyPr/>
                    <a:lstStyle/>
                    <a:p>
                      <a:r>
                        <a:rPr lang="en-CN" dirty="0">
                          <a:latin typeface="Microsoft YaHei" panose="020B0503020204020204" pitchFamily="34" charset="-122"/>
                          <a:ea typeface="Microsoft YaHei" panose="020B0503020204020204" pitchFamily="34" charset="-122"/>
                        </a:rPr>
                        <a:t>源语言</a:t>
                      </a:r>
                    </a:p>
                  </a:txBody>
                  <a:tcPr anchor="ctr"/>
                </a:tc>
                <a:tc>
                  <a:txBody>
                    <a:bodyPr/>
                    <a:lstStyle/>
                    <a:p>
                      <a:r>
                        <a:rPr lang="en-CN" dirty="0">
                          <a:latin typeface="Microsoft YaHei" panose="020B0503020204020204" pitchFamily="34" charset="-122"/>
                          <a:ea typeface="Microsoft YaHei" panose="020B0503020204020204" pitchFamily="34" charset="-122"/>
                        </a:rPr>
                        <a:t>目标语言</a:t>
                      </a:r>
                    </a:p>
                  </a:txBody>
                  <a:tcPr anchor="ctr"/>
                </a:tc>
                <a:extLst>
                  <a:ext uri="{0D108BD9-81ED-4DB2-BD59-A6C34878D82A}">
                    <a16:rowId xmlns:a16="http://schemas.microsoft.com/office/drawing/2014/main" val="957288159"/>
                  </a:ext>
                </a:extLst>
              </a:tr>
              <a:tr h="460157">
                <a:tc>
                  <a:txBody>
                    <a:bodyPr/>
                    <a:lstStyle/>
                    <a:p>
                      <a:r>
                        <a:rPr lang="en-CN" dirty="0">
                          <a:latin typeface="Microsoft YaHei" panose="020B0503020204020204" pitchFamily="34" charset="-122"/>
                          <a:ea typeface="Microsoft YaHei" panose="020B0503020204020204" pitchFamily="34" charset="-122"/>
                        </a:rPr>
                        <a:t>文本摘要</a:t>
                      </a:r>
                    </a:p>
                  </a:txBody>
                  <a:tcPr anchor="ctr"/>
                </a:tc>
                <a:tc>
                  <a:txBody>
                    <a:bodyPr/>
                    <a:lstStyle/>
                    <a:p>
                      <a:r>
                        <a:rPr lang="en-CN" dirty="0">
                          <a:latin typeface="Microsoft YaHei" panose="020B0503020204020204" pitchFamily="34" charset="-122"/>
                          <a:ea typeface="Microsoft YaHei" panose="020B0503020204020204" pitchFamily="34" charset="-122"/>
                        </a:rPr>
                        <a:t>原文</a:t>
                      </a:r>
                    </a:p>
                  </a:txBody>
                  <a:tcPr anchor="ctr"/>
                </a:tc>
                <a:tc>
                  <a:txBody>
                    <a:bodyPr/>
                    <a:lstStyle/>
                    <a:p>
                      <a:r>
                        <a:rPr lang="en-CN" dirty="0">
                          <a:latin typeface="Microsoft YaHei" panose="020B0503020204020204" pitchFamily="34" charset="-122"/>
                          <a:ea typeface="Microsoft YaHei" panose="020B0503020204020204" pitchFamily="34" charset="-122"/>
                        </a:rPr>
                        <a:t>摘要</a:t>
                      </a:r>
                    </a:p>
                  </a:txBody>
                  <a:tcPr anchor="ctr"/>
                </a:tc>
                <a:extLst>
                  <a:ext uri="{0D108BD9-81ED-4DB2-BD59-A6C34878D82A}">
                    <a16:rowId xmlns:a16="http://schemas.microsoft.com/office/drawing/2014/main" val="3686380155"/>
                  </a:ext>
                </a:extLst>
              </a:tr>
              <a:tr h="460157">
                <a:tc>
                  <a:txBody>
                    <a:bodyPr/>
                    <a:lstStyle/>
                    <a:p>
                      <a:r>
                        <a:rPr lang="en-CN" dirty="0">
                          <a:latin typeface="Microsoft YaHei" panose="020B0503020204020204" pitchFamily="34" charset="-122"/>
                          <a:ea typeface="Microsoft YaHei" panose="020B0503020204020204" pitchFamily="34" charset="-122"/>
                        </a:rPr>
                        <a:t>回复生成</a:t>
                      </a:r>
                    </a:p>
                  </a:txBody>
                  <a:tcPr anchor="ctr"/>
                </a:tc>
                <a:tc>
                  <a:txBody>
                    <a:bodyPr/>
                    <a:lstStyle/>
                    <a:p>
                      <a:r>
                        <a:rPr lang="en-CN" dirty="0">
                          <a:latin typeface="Microsoft YaHei" panose="020B0503020204020204" pitchFamily="34" charset="-122"/>
                          <a:ea typeface="Microsoft YaHei" panose="020B0503020204020204" pitchFamily="34" charset="-122"/>
                        </a:rPr>
                        <a:t>用户语句</a:t>
                      </a:r>
                    </a:p>
                  </a:txBody>
                  <a:tcPr anchor="ctr"/>
                </a:tc>
                <a:tc>
                  <a:txBody>
                    <a:bodyPr/>
                    <a:lstStyle/>
                    <a:p>
                      <a:r>
                        <a:rPr lang="en-CN" dirty="0">
                          <a:latin typeface="Microsoft YaHei" panose="020B0503020204020204" pitchFamily="34" charset="-122"/>
                          <a:ea typeface="Microsoft YaHei" panose="020B0503020204020204" pitchFamily="34" charset="-122"/>
                        </a:rPr>
                        <a:t>机器回复</a:t>
                      </a:r>
                    </a:p>
                  </a:txBody>
                  <a:tcPr anchor="ctr"/>
                </a:tc>
                <a:extLst>
                  <a:ext uri="{0D108BD9-81ED-4DB2-BD59-A6C34878D82A}">
                    <a16:rowId xmlns:a16="http://schemas.microsoft.com/office/drawing/2014/main" val="2322024792"/>
                  </a:ext>
                </a:extLst>
              </a:tr>
              <a:tr h="460157">
                <a:tc>
                  <a:txBody>
                    <a:bodyPr/>
                    <a:lstStyle/>
                    <a:p>
                      <a:r>
                        <a:rPr lang="en-CN" dirty="0">
                          <a:latin typeface="Microsoft YaHei" panose="020B0503020204020204" pitchFamily="34" charset="-122"/>
                          <a:ea typeface="Microsoft YaHei" panose="020B0503020204020204" pitchFamily="34" charset="-122"/>
                        </a:rPr>
                        <a:t>图片描述生成</a:t>
                      </a:r>
                    </a:p>
                  </a:txBody>
                  <a:tcPr anchor="ctr"/>
                </a:tc>
                <a:tc>
                  <a:txBody>
                    <a:bodyPr/>
                    <a:lstStyle/>
                    <a:p>
                      <a:r>
                        <a:rPr lang="en-CN" dirty="0">
                          <a:latin typeface="Microsoft YaHei" panose="020B0503020204020204" pitchFamily="34" charset="-122"/>
                          <a:ea typeface="Microsoft YaHei" panose="020B0503020204020204" pitchFamily="34" charset="-122"/>
                        </a:rPr>
                        <a:t>图片</a:t>
                      </a:r>
                    </a:p>
                  </a:txBody>
                  <a:tcPr anchor="ctr"/>
                </a:tc>
                <a:tc>
                  <a:txBody>
                    <a:bodyPr/>
                    <a:lstStyle/>
                    <a:p>
                      <a:r>
                        <a:rPr lang="en-CN" dirty="0">
                          <a:latin typeface="Microsoft YaHei" panose="020B0503020204020204" pitchFamily="34" charset="-122"/>
                          <a:ea typeface="Microsoft YaHei" panose="020B0503020204020204" pitchFamily="34" charset="-122"/>
                        </a:rPr>
                        <a:t>文本描述</a:t>
                      </a:r>
                    </a:p>
                  </a:txBody>
                  <a:tcPr anchor="ctr"/>
                </a:tc>
                <a:extLst>
                  <a:ext uri="{0D108BD9-81ED-4DB2-BD59-A6C34878D82A}">
                    <a16:rowId xmlns:a16="http://schemas.microsoft.com/office/drawing/2014/main" val="3336090562"/>
                  </a:ext>
                </a:extLst>
              </a:tr>
              <a:tr h="460157">
                <a:tc>
                  <a:txBody>
                    <a:bodyPr/>
                    <a:lstStyle/>
                    <a:p>
                      <a:r>
                        <a:rPr lang="en-CN" dirty="0">
                          <a:latin typeface="Microsoft YaHei" panose="020B0503020204020204" pitchFamily="34" charset="-122"/>
                          <a:ea typeface="Microsoft YaHei" panose="020B0503020204020204" pitchFamily="34" charset="-122"/>
                        </a:rPr>
                        <a:t>语音识别</a:t>
                      </a:r>
                    </a:p>
                  </a:txBody>
                  <a:tcPr anchor="ctr"/>
                </a:tc>
                <a:tc>
                  <a:txBody>
                    <a:bodyPr/>
                    <a:lstStyle/>
                    <a:p>
                      <a:r>
                        <a:rPr lang="en-CN" dirty="0">
                          <a:latin typeface="Microsoft YaHei" panose="020B0503020204020204" pitchFamily="34" charset="-122"/>
                          <a:ea typeface="Microsoft YaHei" panose="020B0503020204020204" pitchFamily="34" charset="-122"/>
                        </a:rPr>
                        <a:t>语音</a:t>
                      </a:r>
                    </a:p>
                  </a:txBody>
                  <a:tcPr anchor="ctr"/>
                </a:tc>
                <a:tc>
                  <a:txBody>
                    <a:bodyPr/>
                    <a:lstStyle/>
                    <a:p>
                      <a:r>
                        <a:rPr lang="en-CN" dirty="0">
                          <a:latin typeface="Microsoft YaHei" panose="020B0503020204020204" pitchFamily="34" charset="-122"/>
                          <a:ea typeface="Microsoft YaHei" panose="020B0503020204020204" pitchFamily="34" charset="-122"/>
                        </a:rPr>
                        <a:t>转写文本</a:t>
                      </a:r>
                    </a:p>
                  </a:txBody>
                  <a:tcPr anchor="ctr"/>
                </a:tc>
                <a:extLst>
                  <a:ext uri="{0D108BD9-81ED-4DB2-BD59-A6C34878D82A}">
                    <a16:rowId xmlns:a16="http://schemas.microsoft.com/office/drawing/2014/main" val="3376997781"/>
                  </a:ext>
                </a:extLst>
              </a:tr>
            </a:tbl>
          </a:graphicData>
        </a:graphic>
      </p:graphicFrame>
      <p:grpSp>
        <p:nvGrpSpPr>
          <p:cNvPr id="9" name="Group 8">
            <a:extLst>
              <a:ext uri="{FF2B5EF4-FFF2-40B4-BE49-F238E27FC236}">
                <a16:creationId xmlns:a16="http://schemas.microsoft.com/office/drawing/2014/main" id="{C790CB0B-5C89-9F43-86C5-03F3BCBFE6D2}"/>
              </a:ext>
            </a:extLst>
          </p:cNvPr>
          <p:cNvGrpSpPr/>
          <p:nvPr/>
        </p:nvGrpSpPr>
        <p:grpSpPr>
          <a:xfrm>
            <a:off x="6121883" y="3465615"/>
            <a:ext cx="5589333" cy="2840710"/>
            <a:chOff x="6121883" y="3465615"/>
            <a:chExt cx="5589333" cy="2840710"/>
          </a:xfrm>
        </p:grpSpPr>
        <p:pic>
          <p:nvPicPr>
            <p:cNvPr id="7" name="Picture 6">
              <a:extLst>
                <a:ext uri="{FF2B5EF4-FFF2-40B4-BE49-F238E27FC236}">
                  <a16:creationId xmlns:a16="http://schemas.microsoft.com/office/drawing/2014/main" id="{3BAC5C04-D971-5A42-A87E-C454F01B02C6}"/>
                </a:ext>
              </a:extLst>
            </p:cNvPr>
            <p:cNvPicPr>
              <a:picLocks noChangeAspect="1"/>
            </p:cNvPicPr>
            <p:nvPr/>
          </p:nvPicPr>
          <p:blipFill>
            <a:blip r:embed="rId2"/>
            <a:stretch>
              <a:fillRect/>
            </a:stretch>
          </p:blipFill>
          <p:spPr>
            <a:xfrm>
              <a:off x="6121883" y="3465615"/>
              <a:ext cx="5589333" cy="2406255"/>
            </a:xfrm>
            <a:prstGeom prst="rect">
              <a:avLst/>
            </a:prstGeom>
          </p:spPr>
        </p:pic>
        <p:sp>
          <p:nvSpPr>
            <p:cNvPr id="8" name="Rectangle 7">
              <a:extLst>
                <a:ext uri="{FF2B5EF4-FFF2-40B4-BE49-F238E27FC236}">
                  <a16:creationId xmlns:a16="http://schemas.microsoft.com/office/drawing/2014/main" id="{23FFAC86-954E-B448-94E5-B629CB530312}"/>
                </a:ext>
              </a:extLst>
            </p:cNvPr>
            <p:cNvSpPr/>
            <p:nvPr/>
          </p:nvSpPr>
          <p:spPr>
            <a:xfrm>
              <a:off x="7650016" y="5998548"/>
              <a:ext cx="2533066" cy="307777"/>
            </a:xfrm>
            <a:prstGeom prst="rect">
              <a:avLst/>
            </a:prstGeom>
          </p:spPr>
          <p:txBody>
            <a:bodyPr wrap="none">
              <a:spAutoFit/>
            </a:bodyPr>
            <a:lstStyle/>
            <a:p>
              <a:r>
                <a:rPr lang="zh-CN" altLang="en-US" sz="1400" dirty="0">
                  <a:latin typeface="Microsoft YaHei" panose="020B0503020204020204" pitchFamily="34" charset="-122"/>
                  <a:ea typeface="Microsoft YaHei" panose="020B0503020204020204" pitchFamily="34" charset="-122"/>
                </a:rPr>
                <a:t>“</a:t>
              </a:r>
              <a:r>
                <a:rPr lang="ja-JP" altLang="en-US" sz="1400">
                  <a:latin typeface="Microsoft YaHei" panose="020B0503020204020204" pitchFamily="34" charset="-122"/>
                  <a:ea typeface="Microsoft YaHei" panose="020B0503020204020204" pitchFamily="34" charset="-122"/>
                </a:rPr>
                <a:t>编码器</a:t>
              </a:r>
              <a:r>
                <a:rPr lang="en-US" altLang="ja-JP" sz="1400" dirty="0">
                  <a:latin typeface="Microsoft YaHei" panose="020B0503020204020204" pitchFamily="34" charset="-122"/>
                  <a:ea typeface="Microsoft YaHei" panose="020B0503020204020204" pitchFamily="34" charset="-122"/>
                </a:rPr>
                <a:t>—</a:t>
              </a:r>
              <a:r>
                <a:rPr lang="ja-JP" altLang="en-US" sz="1400">
                  <a:latin typeface="Microsoft YaHei" panose="020B0503020204020204" pitchFamily="34" charset="-122"/>
                  <a:ea typeface="Microsoft YaHei" panose="020B0503020204020204" pitchFamily="34" charset="-122"/>
                </a:rPr>
                <a:t>解码器</a:t>
              </a:r>
              <a:r>
                <a:rPr lang="zh-CN" altLang="en-US" sz="1400" dirty="0">
                  <a:latin typeface="Microsoft YaHei" panose="020B0503020204020204" pitchFamily="34" charset="-122"/>
                  <a:ea typeface="Microsoft YaHei" panose="020B0503020204020204" pitchFamily="34" charset="-122"/>
                </a:rPr>
                <a:t>”</a:t>
              </a:r>
              <a:r>
                <a:rPr lang="ja-JP" altLang="en-US" sz="1400">
                  <a:latin typeface="Microsoft YaHei" panose="020B0503020204020204" pitchFamily="34" charset="-122"/>
                  <a:ea typeface="Microsoft YaHei" panose="020B0503020204020204" pitchFamily="34" charset="-122"/>
                </a:rPr>
                <a:t>模型示例</a:t>
              </a:r>
              <a:endParaRPr lang="en-CN" sz="1400"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08076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94749" y="1215182"/>
            <a:ext cx="5167298" cy="453113"/>
          </a:xfrm>
        </p:spPr>
        <p:txBody>
          <a:bodyPr/>
          <a:lstStyle/>
          <a:p>
            <a:r>
              <a:rPr lang="en-CN" dirty="0">
                <a:solidFill>
                  <a:schemeClr val="bg1">
                    <a:lumMod val="50000"/>
                  </a:schemeClr>
                </a:solidFill>
              </a:rPr>
              <a:t>文本的表示</a:t>
            </a:r>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842413" y="894379"/>
            <a:ext cx="778752" cy="1035222"/>
          </a:xfrm>
        </p:spPr>
        <p:txBody>
          <a:bodyPr/>
          <a:lstStyle/>
          <a:p>
            <a:r>
              <a:rPr lang="en-US" altLang="zh-CN" dirty="0">
                <a:solidFill>
                  <a:schemeClr val="bg1">
                    <a:lumMod val="50000"/>
                  </a:schemeClr>
                </a:solidFill>
              </a:rPr>
              <a:t>1</a:t>
            </a:r>
            <a:endParaRPr lang="en-CN" dirty="0">
              <a:solidFill>
                <a:schemeClr val="bg1">
                  <a:lumMod val="50000"/>
                </a:schemeClr>
              </a:solidFill>
            </a:endParaRPr>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94749" y="2338801"/>
            <a:ext cx="5167298" cy="453113"/>
          </a:xfrm>
        </p:spPr>
        <p:txBody>
          <a:bodyPr/>
          <a:lstStyle/>
          <a:p>
            <a:r>
              <a:rPr lang="en-CN" dirty="0">
                <a:solidFill>
                  <a:schemeClr val="bg1">
                    <a:lumMod val="50000"/>
                  </a:schemeClr>
                </a:solidFill>
              </a:rPr>
              <a:t>自然语言处理任务</a:t>
            </a:r>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842413" y="2017998"/>
            <a:ext cx="778752" cy="1035222"/>
          </a:xfrm>
        </p:spPr>
        <p:txBody>
          <a:bodyPr/>
          <a:lstStyle/>
          <a:p>
            <a:r>
              <a:rPr lang="en-US" altLang="zh-CN" dirty="0">
                <a:solidFill>
                  <a:schemeClr val="bg1">
                    <a:lumMod val="50000"/>
                  </a:schemeClr>
                </a:solidFill>
              </a:rPr>
              <a:t>2</a:t>
            </a:r>
            <a:endParaRPr lang="en-CN" dirty="0">
              <a:solidFill>
                <a:schemeClr val="bg1">
                  <a:lumMod val="50000"/>
                </a:schemeClr>
              </a:solidFill>
            </a:endParaRPr>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94749" y="3462420"/>
            <a:ext cx="5167298" cy="453113"/>
          </a:xfrm>
        </p:spPr>
        <p:txBody>
          <a:bodyPr/>
          <a:lstStyle/>
          <a:p>
            <a:r>
              <a:rPr lang="en-CN" dirty="0">
                <a:solidFill>
                  <a:schemeClr val="bg1">
                    <a:lumMod val="50000"/>
                  </a:schemeClr>
                </a:solidFill>
              </a:rPr>
              <a:t>自然语言处理的基本问题</a:t>
            </a:r>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842413" y="3141617"/>
            <a:ext cx="778752" cy="1035222"/>
          </a:xfrm>
        </p:spPr>
        <p:txBody>
          <a:bodyPr/>
          <a:lstStyle/>
          <a:p>
            <a:r>
              <a:rPr lang="en-US" altLang="zh-CN" dirty="0">
                <a:solidFill>
                  <a:schemeClr val="bg1">
                    <a:lumMod val="50000"/>
                  </a:schemeClr>
                </a:solidFill>
              </a:rPr>
              <a:t>3</a:t>
            </a:r>
            <a:endParaRPr lang="en-CN" dirty="0">
              <a:solidFill>
                <a:schemeClr val="bg1">
                  <a:lumMod val="50000"/>
                </a:schemeClr>
              </a:solidFill>
            </a:endParaRPr>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94749" y="4586039"/>
            <a:ext cx="5167298" cy="453113"/>
          </a:xfrm>
        </p:spPr>
        <p:txBody>
          <a:bodyPr/>
          <a:lstStyle/>
          <a:p>
            <a:r>
              <a:rPr lang="en-CN" dirty="0"/>
              <a:t>自然语言处理的评价指标</a:t>
            </a:r>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842413" y="4265236"/>
            <a:ext cx="778752" cy="1035222"/>
          </a:xfrm>
        </p:spPr>
        <p:txBody>
          <a:bodyPr/>
          <a:lstStyle/>
          <a:p>
            <a:r>
              <a:rPr lang="en-US" altLang="zh-CN" dirty="0"/>
              <a:t>4</a:t>
            </a:r>
            <a:endParaRPr lang="en-CN" dirty="0"/>
          </a:p>
        </p:txBody>
      </p:sp>
    </p:spTree>
    <p:extLst>
      <p:ext uri="{BB962C8B-B14F-4D97-AF65-F5344CB8AC3E}">
        <p14:creationId xmlns:p14="http://schemas.microsoft.com/office/powerpoint/2010/main" val="2474957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E99D4F-C0A5-4E46-980C-4754126F8FF7}"/>
              </a:ext>
            </a:extLst>
          </p:cNvPr>
          <p:cNvSpPr>
            <a:spLocks noGrp="1"/>
          </p:cNvSpPr>
          <p:nvPr>
            <p:ph type="sldNum" sz="quarter" idx="12"/>
          </p:nvPr>
        </p:nvSpPr>
        <p:spPr/>
        <p:txBody>
          <a:bodyPr/>
          <a:lstStyle/>
          <a:p>
            <a:fld id="{85F8B262-510B-45FB-9F68-19347AFD565E}" type="slidenum">
              <a:rPr lang="zh-CN" altLang="en-US" smtClean="0"/>
              <a:pPr/>
              <a:t>34</a:t>
            </a:fld>
            <a:endParaRPr lang="zh-CN" altLang="en-US" dirty="0"/>
          </a:p>
        </p:txBody>
      </p:sp>
      <p:sp>
        <p:nvSpPr>
          <p:cNvPr id="3" name="Footer Placeholder 2">
            <a:extLst>
              <a:ext uri="{FF2B5EF4-FFF2-40B4-BE49-F238E27FC236}">
                <a16:creationId xmlns:a16="http://schemas.microsoft.com/office/drawing/2014/main" id="{5BA163F8-5364-B448-A95C-4028248F406F}"/>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DAC3F21-19F7-7B4E-969D-D832A3EC0CB7}"/>
              </a:ext>
            </a:extLst>
          </p:cNvPr>
          <p:cNvSpPr>
            <a:spLocks noGrp="1"/>
          </p:cNvSpPr>
          <p:nvPr>
            <p:ph type="title"/>
          </p:nvPr>
        </p:nvSpPr>
        <p:spPr/>
        <p:txBody>
          <a:bodyPr/>
          <a:lstStyle/>
          <a:p>
            <a:r>
              <a:rPr lang="en-CN" dirty="0"/>
              <a:t>自然语言处理的评价</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297AD4A-8CF2-AD45-8BAB-046C5C8A4E98}"/>
                  </a:ext>
                </a:extLst>
              </p:cNvPr>
              <p:cNvSpPr>
                <a:spLocks noGrp="1"/>
              </p:cNvSpPr>
              <p:nvPr>
                <p:ph sz="quarter" idx="1"/>
              </p:nvPr>
            </p:nvSpPr>
            <p:spPr/>
            <p:txBody>
              <a:bodyPr/>
              <a:lstStyle/>
              <a:p>
                <a:r>
                  <a:rPr lang="zh-CN" altLang="en-US" dirty="0"/>
                  <a:t>准确率（</a:t>
                </a:r>
                <a:r>
                  <a:rPr lang="en-US" dirty="0"/>
                  <a:t>Accuracy）</a:t>
                </a:r>
              </a:p>
              <a:p>
                <a:pPr lvl="1"/>
                <a:r>
                  <a:rPr lang="zh-CN" altLang="en-US" dirty="0"/>
                  <a:t>最简单直观的评价指标，常被用于文本分类、词性标注等问题</a:t>
                </a:r>
                <a:endParaRPr lang="en-US" altLang="zh-CN" dirty="0"/>
              </a:p>
              <a:p>
                <a:pPr lvl="1"/>
                <a:endParaRPr lang="en-US" altLang="zh-CN" dirty="0"/>
              </a:p>
              <a:p>
                <a:pPr lvl="1"/>
                <a:endParaRPr lang="en-US" altLang="zh-CN" dirty="0"/>
              </a:p>
              <a:p>
                <a:pPr lvl="1"/>
                <a:endParaRPr lang="en-US" altLang="zh-CN" dirty="0"/>
              </a:p>
              <a:p>
                <a:r>
                  <a:rPr lang="en-US" altLang="zh-CN" dirty="0"/>
                  <a:t>F</a:t>
                </a:r>
                <a:r>
                  <a:rPr lang="zh-CN" altLang="en-US" dirty="0"/>
                  <a:t>值</a:t>
                </a:r>
                <a:endParaRPr lang="en-US" altLang="zh-CN" dirty="0"/>
              </a:p>
              <a:p>
                <a:pPr lvl="1"/>
                <a:r>
                  <a:rPr lang="zh-CN" altLang="en-US" dirty="0"/>
                  <a:t>针对某一类别的评价</a:t>
                </a:r>
                <a:endParaRPr lang="en-US" altLang="zh-CN" dirty="0"/>
              </a:p>
              <a:p>
                <a:pPr lvl="1"/>
                <a:endParaRPr lang="en-US" altLang="zh-CN" dirty="0"/>
              </a:p>
              <a:p>
                <a:pPr lvl="1"/>
                <a:endParaRPr lang="en-US" altLang="zh-CN" dirty="0"/>
              </a:p>
              <a:p>
                <a:pPr lvl="1"/>
                <a14:m>
                  <m:oMath xmlns:m="http://schemas.openxmlformats.org/officeDocument/2006/math">
                    <m:r>
                      <a:rPr lang="zh-CN" altLang="en-US" i="1" smtClean="0">
                        <a:latin typeface="Cambria Math" panose="02040503050406030204" pitchFamily="18" charset="0"/>
                      </a:rPr>
                      <m:t>𝛽</m:t>
                    </m:r>
                  </m:oMath>
                </a14:m>
                <a:r>
                  <a:rPr lang="zh-CN" altLang="en-US" dirty="0"/>
                  <a:t>是加权调和参数；</a:t>
                </a:r>
                <a:r>
                  <a:rPr lang="en-US" altLang="zh-CN" i="1" dirty="0"/>
                  <a:t>P</a:t>
                </a:r>
                <a:r>
                  <a:rPr lang="zh-CN" altLang="en-US" dirty="0"/>
                  <a:t>是精确率（</a:t>
                </a:r>
                <a:r>
                  <a:rPr lang="en-US" dirty="0"/>
                  <a:t>Precision）；</a:t>
                </a:r>
                <a:r>
                  <a:rPr lang="en-US" altLang="zh-CN" i="1" dirty="0"/>
                  <a:t>R</a:t>
                </a:r>
                <a:r>
                  <a:rPr lang="zh-CN" altLang="en-US" dirty="0"/>
                  <a:t>是召回率（</a:t>
                </a:r>
                <a:r>
                  <a:rPr lang="en-US" dirty="0"/>
                  <a:t>Recall）</a:t>
                </a:r>
              </a:p>
              <a:p>
                <a:pPr lvl="1"/>
                <a:r>
                  <a:rPr lang="zh-CN" altLang="en-US" dirty="0"/>
                  <a:t>当权重为</a:t>
                </a:r>
                <a14:m>
                  <m:oMath xmlns:m="http://schemas.openxmlformats.org/officeDocument/2006/math">
                    <m:r>
                      <a:rPr lang="zh-CN" altLang="en-US" i="1">
                        <a:latin typeface="Cambria Math" panose="02040503050406030204" pitchFamily="18" charset="0"/>
                      </a:rPr>
                      <m:t>𝛽</m:t>
                    </m:r>
                    <m:r>
                      <a:rPr lang="en-US" altLang="zh-CN" b="0" i="1" smtClean="0">
                        <a:latin typeface="Cambria Math" panose="02040503050406030204" pitchFamily="18" charset="0"/>
                      </a:rPr>
                      <m:t>=1</m:t>
                    </m:r>
                  </m:oMath>
                </a14:m>
                <a:r>
                  <a:rPr lang="zh-CN" altLang="en-US" dirty="0"/>
                  <a:t>时，表示精确率和召回率同样重要，也称</a:t>
                </a:r>
                <a:r>
                  <a:rPr lang="en-US" altLang="zh-CN" dirty="0"/>
                  <a:t>F1</a:t>
                </a:r>
                <a:r>
                  <a:rPr lang="zh-CN" altLang="en-US" dirty="0"/>
                  <a:t>值</a:t>
                </a:r>
              </a:p>
              <a:p>
                <a:pPr lvl="1"/>
                <a:endParaRPr lang="zh-CN" altLang="en-US" dirty="0"/>
              </a:p>
            </p:txBody>
          </p:sp>
        </mc:Choice>
        <mc:Fallback xmlns="">
          <p:sp>
            <p:nvSpPr>
              <p:cNvPr id="5" name="Content Placeholder 4">
                <a:extLst>
                  <a:ext uri="{FF2B5EF4-FFF2-40B4-BE49-F238E27FC236}">
                    <a16:creationId xmlns:a16="http://schemas.microsoft.com/office/drawing/2014/main" id="{8297AD4A-8CF2-AD45-8BAB-046C5C8A4E98}"/>
                  </a:ext>
                </a:extLst>
              </p:cNvPr>
              <p:cNvSpPr>
                <a:spLocks noGrp="1" noRot="1" noChangeAspect="1" noMove="1" noResize="1" noEditPoints="1" noAdjustHandles="1" noChangeArrowheads="1" noChangeShapeType="1" noTextEdit="1"/>
              </p:cNvSpPr>
              <p:nvPr>
                <p:ph sz="quarter" idx="1"/>
              </p:nvPr>
            </p:nvSpPr>
            <p:spPr>
              <a:blipFill>
                <a:blip r:embed="rId2"/>
                <a:stretch>
                  <a:fillRect l="-939" t="-1193"/>
                </a:stretch>
              </a:blipFill>
            </p:spPr>
            <p:txBody>
              <a:bodyPr/>
              <a:lstStyle/>
              <a:p>
                <a:r>
                  <a:rPr lang="en-CN">
                    <a:noFill/>
                  </a:rPr>
                  <a:t> </a:t>
                </a:r>
              </a:p>
            </p:txBody>
          </p:sp>
        </mc:Fallback>
      </mc:AlternateContent>
      <p:pic>
        <p:nvPicPr>
          <p:cNvPr id="6" name="Picture 5">
            <a:extLst>
              <a:ext uri="{FF2B5EF4-FFF2-40B4-BE49-F238E27FC236}">
                <a16:creationId xmlns:a16="http://schemas.microsoft.com/office/drawing/2014/main" id="{540BEF00-985B-7147-91A2-C65FCDF2BBD8}"/>
              </a:ext>
            </a:extLst>
          </p:cNvPr>
          <p:cNvPicPr>
            <a:picLocks noChangeAspect="1"/>
          </p:cNvPicPr>
          <p:nvPr/>
        </p:nvPicPr>
        <p:blipFill>
          <a:blip r:embed="rId3"/>
          <a:stretch>
            <a:fillRect/>
          </a:stretch>
        </p:blipFill>
        <p:spPr>
          <a:xfrm>
            <a:off x="1580874" y="2048289"/>
            <a:ext cx="3225800" cy="800100"/>
          </a:xfrm>
          <a:prstGeom prst="rect">
            <a:avLst/>
          </a:prstGeom>
        </p:spPr>
      </p:pic>
      <p:pic>
        <p:nvPicPr>
          <p:cNvPr id="7" name="Picture 6">
            <a:extLst>
              <a:ext uri="{FF2B5EF4-FFF2-40B4-BE49-F238E27FC236}">
                <a16:creationId xmlns:a16="http://schemas.microsoft.com/office/drawing/2014/main" id="{88CE0356-C34A-EB41-8169-95E12540A477}"/>
              </a:ext>
            </a:extLst>
          </p:cNvPr>
          <p:cNvPicPr>
            <a:picLocks noChangeAspect="1"/>
          </p:cNvPicPr>
          <p:nvPr/>
        </p:nvPicPr>
        <p:blipFill>
          <a:blip r:embed="rId4"/>
          <a:stretch>
            <a:fillRect/>
          </a:stretch>
        </p:blipFill>
        <p:spPr>
          <a:xfrm>
            <a:off x="5533334" y="2124489"/>
            <a:ext cx="3378200" cy="647700"/>
          </a:xfrm>
          <a:prstGeom prst="rect">
            <a:avLst/>
          </a:prstGeom>
        </p:spPr>
      </p:pic>
      <p:pic>
        <p:nvPicPr>
          <p:cNvPr id="8" name="Picture 7">
            <a:extLst>
              <a:ext uri="{FF2B5EF4-FFF2-40B4-BE49-F238E27FC236}">
                <a16:creationId xmlns:a16="http://schemas.microsoft.com/office/drawing/2014/main" id="{009D4A75-8422-0F41-A912-1637D13B9AED}"/>
              </a:ext>
            </a:extLst>
          </p:cNvPr>
          <p:cNvPicPr>
            <a:picLocks noChangeAspect="1"/>
          </p:cNvPicPr>
          <p:nvPr/>
        </p:nvPicPr>
        <p:blipFill>
          <a:blip r:embed="rId5"/>
          <a:stretch>
            <a:fillRect/>
          </a:stretch>
        </p:blipFill>
        <p:spPr>
          <a:xfrm>
            <a:off x="1509162" y="4224564"/>
            <a:ext cx="2311400" cy="800100"/>
          </a:xfrm>
          <a:prstGeom prst="rect">
            <a:avLst/>
          </a:prstGeom>
        </p:spPr>
      </p:pic>
      <p:pic>
        <p:nvPicPr>
          <p:cNvPr id="9" name="Picture 8">
            <a:extLst>
              <a:ext uri="{FF2B5EF4-FFF2-40B4-BE49-F238E27FC236}">
                <a16:creationId xmlns:a16="http://schemas.microsoft.com/office/drawing/2014/main" id="{5C871B3E-CAAD-6048-83E1-B32004868C55}"/>
              </a:ext>
            </a:extLst>
          </p:cNvPr>
          <p:cNvPicPr>
            <a:picLocks noChangeAspect="1"/>
          </p:cNvPicPr>
          <p:nvPr/>
        </p:nvPicPr>
        <p:blipFill>
          <a:blip r:embed="rId6"/>
          <a:stretch>
            <a:fillRect/>
          </a:stretch>
        </p:blipFill>
        <p:spPr>
          <a:xfrm>
            <a:off x="5533334" y="3716564"/>
            <a:ext cx="3467100" cy="1308100"/>
          </a:xfrm>
          <a:prstGeom prst="rect">
            <a:avLst/>
          </a:prstGeom>
        </p:spPr>
      </p:pic>
    </p:spTree>
    <p:extLst>
      <p:ext uri="{BB962C8B-B14F-4D97-AF65-F5344CB8AC3E}">
        <p14:creationId xmlns:p14="http://schemas.microsoft.com/office/powerpoint/2010/main" val="1442881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E99D4F-C0A5-4E46-980C-4754126F8FF7}"/>
              </a:ext>
            </a:extLst>
          </p:cNvPr>
          <p:cNvSpPr>
            <a:spLocks noGrp="1"/>
          </p:cNvSpPr>
          <p:nvPr>
            <p:ph type="sldNum" sz="quarter" idx="12"/>
          </p:nvPr>
        </p:nvSpPr>
        <p:spPr/>
        <p:txBody>
          <a:bodyPr/>
          <a:lstStyle/>
          <a:p>
            <a:fld id="{85F8B262-510B-45FB-9F68-19347AFD565E}" type="slidenum">
              <a:rPr lang="zh-CN" altLang="en-US" smtClean="0"/>
              <a:pPr/>
              <a:t>35</a:t>
            </a:fld>
            <a:endParaRPr lang="zh-CN" altLang="en-US" dirty="0"/>
          </a:p>
        </p:txBody>
      </p:sp>
      <p:sp>
        <p:nvSpPr>
          <p:cNvPr id="3" name="Footer Placeholder 2">
            <a:extLst>
              <a:ext uri="{FF2B5EF4-FFF2-40B4-BE49-F238E27FC236}">
                <a16:creationId xmlns:a16="http://schemas.microsoft.com/office/drawing/2014/main" id="{5BA163F8-5364-B448-A95C-4028248F406F}"/>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DAC3F21-19F7-7B4E-969D-D832A3EC0CB7}"/>
              </a:ext>
            </a:extLst>
          </p:cNvPr>
          <p:cNvSpPr>
            <a:spLocks noGrp="1"/>
          </p:cNvSpPr>
          <p:nvPr>
            <p:ph type="title"/>
          </p:nvPr>
        </p:nvSpPr>
        <p:spPr/>
        <p:txBody>
          <a:bodyPr/>
          <a:lstStyle/>
          <a:p>
            <a:r>
              <a:rPr lang="en-CN" dirty="0"/>
              <a:t>自然语言处理的评价</a:t>
            </a:r>
          </a:p>
        </p:txBody>
      </p:sp>
      <p:sp>
        <p:nvSpPr>
          <p:cNvPr id="5" name="Content Placeholder 4">
            <a:extLst>
              <a:ext uri="{FF2B5EF4-FFF2-40B4-BE49-F238E27FC236}">
                <a16:creationId xmlns:a16="http://schemas.microsoft.com/office/drawing/2014/main" id="{8297AD4A-8CF2-AD45-8BAB-046C5C8A4E98}"/>
              </a:ext>
            </a:extLst>
          </p:cNvPr>
          <p:cNvSpPr>
            <a:spLocks noGrp="1"/>
          </p:cNvSpPr>
          <p:nvPr>
            <p:ph sz="quarter" idx="1"/>
          </p:nvPr>
        </p:nvSpPr>
        <p:spPr/>
        <p:txBody>
          <a:bodyPr/>
          <a:lstStyle/>
          <a:p>
            <a:r>
              <a:rPr lang="zh-CN" altLang="en-US" dirty="0"/>
              <a:t>依存分析的评价</a:t>
            </a:r>
            <a:endParaRPr lang="en-US" altLang="zh-CN" dirty="0"/>
          </a:p>
          <a:p>
            <a:pPr lvl="1"/>
            <a:r>
              <a:rPr lang="en-US" altLang="zh-CN" dirty="0"/>
              <a:t>UAS</a:t>
            </a:r>
            <a:r>
              <a:rPr lang="zh-CN" altLang="en-US" dirty="0"/>
              <a:t>（</a:t>
            </a:r>
            <a:r>
              <a:rPr lang="en-US" altLang="zh-CN" dirty="0"/>
              <a:t>Unlabeled Attachment Score</a:t>
            </a:r>
            <a:r>
              <a:rPr lang="zh-CN" altLang="en-US" dirty="0"/>
              <a:t>）</a:t>
            </a:r>
            <a:endParaRPr lang="en-US" altLang="zh-CN" dirty="0"/>
          </a:p>
          <a:p>
            <a:pPr lvl="2"/>
            <a:r>
              <a:rPr lang="zh-CN" altLang="en-US" dirty="0"/>
              <a:t>词的父节点被正确识别的准确率</a:t>
            </a:r>
            <a:endParaRPr lang="en-US" altLang="zh-CN" dirty="0"/>
          </a:p>
          <a:p>
            <a:pPr lvl="1"/>
            <a:r>
              <a:rPr lang="en-US" altLang="zh-CN" dirty="0"/>
              <a:t>LAS</a:t>
            </a:r>
            <a:r>
              <a:rPr lang="zh-CN" altLang="en-US" dirty="0"/>
              <a:t>（</a:t>
            </a:r>
            <a:r>
              <a:rPr lang="en-US" altLang="zh-CN" dirty="0"/>
              <a:t>Labeled Attachment Score</a:t>
            </a:r>
            <a:r>
              <a:rPr lang="zh-CN" altLang="en-US" dirty="0"/>
              <a:t>）</a:t>
            </a:r>
            <a:endParaRPr lang="en-US" altLang="zh-CN" dirty="0"/>
          </a:p>
          <a:p>
            <a:pPr lvl="2"/>
            <a:r>
              <a:rPr lang="zh-CN" altLang="en-US" dirty="0"/>
              <a:t>词的父节点以及与父节点的句法关系都被正确识别的准确率</a:t>
            </a:r>
            <a:endParaRPr lang="en-US" altLang="zh-CN" dirty="0"/>
          </a:p>
          <a:p>
            <a:r>
              <a:rPr lang="zh-CN" altLang="en-US" dirty="0"/>
              <a:t>机器翻译的评价</a:t>
            </a:r>
            <a:endParaRPr lang="en-US" altLang="zh-CN" dirty="0"/>
          </a:p>
          <a:p>
            <a:pPr lvl="1"/>
            <a:r>
              <a:rPr lang="en-US" dirty="0"/>
              <a:t>BLEU</a:t>
            </a:r>
            <a:r>
              <a:rPr lang="zh-CN" altLang="en-US" dirty="0"/>
              <a:t>（</a:t>
            </a:r>
            <a:r>
              <a:rPr lang="en-US" altLang="zh-CN" dirty="0" err="1"/>
              <a:t>BiLingual</a:t>
            </a:r>
            <a:r>
              <a:rPr lang="en-US" altLang="zh-CN" dirty="0"/>
              <a:t> Evaluation Understudy</a:t>
            </a:r>
            <a:r>
              <a:rPr lang="zh-CN" altLang="en-US" dirty="0"/>
              <a:t>）值</a:t>
            </a:r>
          </a:p>
          <a:p>
            <a:pPr lvl="2"/>
            <a:r>
              <a:rPr lang="zh-CN" altLang="en-US" dirty="0"/>
              <a:t>统计机器译文与参考译文（可以不只一个）中</a:t>
            </a:r>
            <a:r>
              <a:rPr lang="en-US" altLang="zh-CN" dirty="0"/>
              <a:t>N-gram</a:t>
            </a:r>
            <a:r>
              <a:rPr lang="zh-CN" altLang="en-US" dirty="0"/>
              <a:t>匹配的数目占机器译文中所有</a:t>
            </a:r>
            <a:r>
              <a:rPr lang="en-US" altLang="zh-CN" dirty="0"/>
              <a:t>N-gram</a:t>
            </a:r>
            <a:r>
              <a:rPr lang="zh-CN" altLang="en-US" dirty="0"/>
              <a:t>总数的比率</a:t>
            </a:r>
            <a:endParaRPr lang="en-US" altLang="zh-CN" dirty="0"/>
          </a:p>
          <a:p>
            <a:r>
              <a:rPr lang="zh-CN" altLang="en-US" dirty="0"/>
              <a:t>对话系统的评价</a:t>
            </a:r>
            <a:endParaRPr lang="en-US" dirty="0"/>
          </a:p>
          <a:p>
            <a:pPr lvl="1"/>
            <a:r>
              <a:rPr lang="zh-CN" altLang="en-US" dirty="0"/>
              <a:t>由于回复的开放性，没有标准答案，很难自动评价</a:t>
            </a:r>
            <a:endParaRPr lang="en-US" altLang="zh-CN" dirty="0"/>
          </a:p>
          <a:p>
            <a:pPr lvl="1"/>
            <a:r>
              <a:rPr lang="zh-CN" altLang="en-US" dirty="0"/>
              <a:t>由于对话的交互性，不能简单地通过一轮人机对话就对系统进行评价</a:t>
            </a:r>
            <a:endParaRPr lang="en-US" altLang="zh-CN" dirty="0"/>
          </a:p>
          <a:p>
            <a:pPr lvl="1"/>
            <a:r>
              <a:rPr lang="zh-CN" altLang="en-US" dirty="0"/>
              <a:t>目前往往采用人工评价（流畅度、相关度、准确性等等）</a:t>
            </a:r>
            <a:endParaRPr lang="en-US" altLang="zh-CN" dirty="0"/>
          </a:p>
        </p:txBody>
      </p:sp>
    </p:spTree>
    <p:extLst>
      <p:ext uri="{BB962C8B-B14F-4D97-AF65-F5344CB8AC3E}">
        <p14:creationId xmlns:p14="http://schemas.microsoft.com/office/powerpoint/2010/main" val="3934929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BB09A-B15B-4965-B751-9075DD9A750C}"/>
              </a:ext>
            </a:extLst>
          </p:cNvPr>
          <p:cNvSpPr>
            <a:spLocks noGrp="1"/>
          </p:cNvSpPr>
          <p:nvPr>
            <p:ph type="title"/>
          </p:nvPr>
        </p:nvSpPr>
        <p:spPr>
          <a:xfrm>
            <a:off x="838200" y="2766218"/>
            <a:ext cx="10515600" cy="1325563"/>
          </a:xfrm>
        </p:spPr>
        <p:txBody>
          <a:bodyPr/>
          <a:lstStyle/>
          <a:p>
            <a:r>
              <a:rPr lang="zh-CN" altLang="en-US" sz="6000" dirty="0">
                <a:latin typeface="Microsoft YaHei" panose="020B0503020204020204" pitchFamily="34" charset="-122"/>
                <a:ea typeface="Microsoft YaHei" panose="020B0503020204020204" pitchFamily="34" charset="-122"/>
                <a:cs typeface="+mn-ea"/>
                <a:sym typeface="+mn-lt"/>
              </a:rPr>
              <a:t>谢 谢！</a:t>
            </a:r>
          </a:p>
        </p:txBody>
      </p:sp>
      <p:sp>
        <p:nvSpPr>
          <p:cNvPr id="11" name="矩形 10">
            <a:extLst>
              <a:ext uri="{FF2B5EF4-FFF2-40B4-BE49-F238E27FC236}">
                <a16:creationId xmlns:a16="http://schemas.microsoft.com/office/drawing/2014/main" id="{7445D51A-8209-4663-86D4-4B08C45CB30B}"/>
              </a:ext>
            </a:extLst>
          </p:cNvPr>
          <p:cNvSpPr/>
          <p:nvPr/>
        </p:nvSpPr>
        <p:spPr>
          <a:xfrm>
            <a:off x="-1038688" y="3216887"/>
            <a:ext cx="4497517" cy="3780859"/>
          </a:xfrm>
          <a:prstGeom prst="rect">
            <a:avLst/>
          </a:prstGeom>
          <a:blipFill dpi="0" rotWithShape="1">
            <a:blip r:embed="rId3">
              <a:alphaModFix amt="45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3">
            <a:extLst>
              <a:ext uri="{FF2B5EF4-FFF2-40B4-BE49-F238E27FC236}">
                <a16:creationId xmlns:a16="http://schemas.microsoft.com/office/drawing/2014/main" id="{67627D71-4C0B-F144-9A57-819B330D024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059571" y="173694"/>
            <a:ext cx="1977984" cy="2808919"/>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8525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062B17-B1EA-C141-895B-8234BE015051}"/>
              </a:ext>
            </a:extLst>
          </p:cNvPr>
          <p:cNvSpPr>
            <a:spLocks noGrp="1"/>
          </p:cNvSpPr>
          <p:nvPr>
            <p:ph type="sldNum" sz="quarter" idx="12"/>
          </p:nvPr>
        </p:nvSpPr>
        <p:spPr/>
        <p:txBody>
          <a:bodyPr/>
          <a:lstStyle/>
          <a:p>
            <a:fld id="{85F8B262-510B-45FB-9F68-19347AFD565E}" type="slidenum">
              <a:rPr lang="zh-CN" altLang="en-US" smtClean="0"/>
              <a:pPr/>
              <a:t>4</a:t>
            </a:fld>
            <a:endParaRPr lang="zh-CN" altLang="en-US" dirty="0"/>
          </a:p>
        </p:txBody>
      </p:sp>
      <p:sp>
        <p:nvSpPr>
          <p:cNvPr id="3" name="Footer Placeholder 2">
            <a:extLst>
              <a:ext uri="{FF2B5EF4-FFF2-40B4-BE49-F238E27FC236}">
                <a16:creationId xmlns:a16="http://schemas.microsoft.com/office/drawing/2014/main" id="{BB90CAD0-5AFC-504A-A06F-486DAC156FC3}"/>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6E820A58-9CFC-DE4F-AE7F-53A6707294B4}"/>
              </a:ext>
            </a:extLst>
          </p:cNvPr>
          <p:cNvSpPr>
            <a:spLocks noGrp="1"/>
          </p:cNvSpPr>
          <p:nvPr>
            <p:ph type="title"/>
          </p:nvPr>
        </p:nvSpPr>
        <p:spPr/>
        <p:txBody>
          <a:bodyPr/>
          <a:lstStyle/>
          <a:p>
            <a:r>
              <a:rPr lang="ja-JP" altLang="en-US"/>
              <a:t>自然语言处理技术发展历史</a:t>
            </a:r>
            <a:endParaRPr lang="en-CN" dirty="0"/>
          </a:p>
        </p:txBody>
      </p:sp>
      <p:sp>
        <p:nvSpPr>
          <p:cNvPr id="5" name="Content Placeholder 4">
            <a:extLst>
              <a:ext uri="{FF2B5EF4-FFF2-40B4-BE49-F238E27FC236}">
                <a16:creationId xmlns:a16="http://schemas.microsoft.com/office/drawing/2014/main" id="{8A725188-48F5-DE4E-A296-DEBDC0123511}"/>
              </a:ext>
            </a:extLst>
          </p:cNvPr>
          <p:cNvSpPr>
            <a:spLocks noGrp="1"/>
          </p:cNvSpPr>
          <p:nvPr>
            <p:ph sz="quarter" idx="1"/>
          </p:nvPr>
        </p:nvSpPr>
        <p:spPr/>
        <p:txBody>
          <a:bodyPr/>
          <a:lstStyle/>
          <a:p>
            <a:pPr>
              <a:lnSpc>
                <a:spcPct val="125000"/>
              </a:lnSpc>
            </a:pPr>
            <a:r>
              <a:rPr lang="ja-JP" altLang="en-US" sz="2400"/>
              <a:t>语义在计算机内部是如何</a:t>
            </a:r>
            <a:r>
              <a:rPr lang="ja-JP" altLang="en-US" sz="3600" b="1">
                <a:solidFill>
                  <a:srgbClr val="C00000"/>
                </a:solidFill>
              </a:rPr>
              <a:t>表示</a:t>
            </a:r>
            <a:r>
              <a:rPr lang="ja-JP" altLang="en-US" sz="2400"/>
              <a:t>的？</a:t>
            </a:r>
            <a:endParaRPr lang="en-US" altLang="ja-JP" sz="2400" dirty="0"/>
          </a:p>
          <a:p>
            <a:pPr>
              <a:lnSpc>
                <a:spcPct val="125000"/>
              </a:lnSpc>
            </a:pPr>
            <a:r>
              <a:rPr lang="ja-JP" altLang="en-US" sz="2400"/>
              <a:t>根据表示方法的不同</a:t>
            </a:r>
            <a:r>
              <a:rPr lang="zh-CN" altLang="en-US" sz="2400" dirty="0"/>
              <a:t>，自然语言处理技术经历了</a:t>
            </a:r>
            <a:r>
              <a:rPr lang="zh-CN" altLang="en-US" sz="2400" b="1" dirty="0">
                <a:solidFill>
                  <a:srgbClr val="C00000"/>
                </a:solidFill>
              </a:rPr>
              <a:t>四次范式变迁</a:t>
            </a:r>
            <a:endParaRPr lang="en-US" altLang="ja-JP" sz="2400" b="1" dirty="0">
              <a:solidFill>
                <a:srgbClr val="C00000"/>
              </a:solidFill>
            </a:endParaRPr>
          </a:p>
        </p:txBody>
      </p:sp>
      <p:grpSp>
        <p:nvGrpSpPr>
          <p:cNvPr id="26" name="Group 25">
            <a:extLst>
              <a:ext uri="{FF2B5EF4-FFF2-40B4-BE49-F238E27FC236}">
                <a16:creationId xmlns:a16="http://schemas.microsoft.com/office/drawing/2014/main" id="{C24AC3BA-8D50-884F-825D-48C1374B76DE}"/>
              </a:ext>
            </a:extLst>
          </p:cNvPr>
          <p:cNvGrpSpPr/>
          <p:nvPr/>
        </p:nvGrpSpPr>
        <p:grpSpPr>
          <a:xfrm>
            <a:off x="470066" y="2804830"/>
            <a:ext cx="11303634" cy="2788170"/>
            <a:chOff x="540517" y="1647115"/>
            <a:chExt cx="8268328" cy="1711614"/>
          </a:xfrm>
        </p:grpSpPr>
        <p:cxnSp>
          <p:nvCxnSpPr>
            <p:cNvPr id="6" name="直接连接符 68">
              <a:extLst>
                <a:ext uri="{FF2B5EF4-FFF2-40B4-BE49-F238E27FC236}">
                  <a16:creationId xmlns:a16="http://schemas.microsoft.com/office/drawing/2014/main" id="{052915BA-5A0E-7242-848F-93ECCEAFB804}"/>
                </a:ext>
              </a:extLst>
            </p:cNvPr>
            <p:cNvCxnSpPr>
              <a:cxnSpLocks/>
            </p:cNvCxnSpPr>
            <p:nvPr/>
          </p:nvCxnSpPr>
          <p:spPr>
            <a:xfrm>
              <a:off x="7754842" y="2348179"/>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7">
              <a:extLst>
                <a:ext uri="{FF2B5EF4-FFF2-40B4-BE49-F238E27FC236}">
                  <a16:creationId xmlns:a16="http://schemas.microsoft.com/office/drawing/2014/main" id="{3A5438EC-BCA7-6F4F-85EB-C2D7166CF28E}"/>
                </a:ext>
              </a:extLst>
            </p:cNvPr>
            <p:cNvCxnSpPr>
              <a:cxnSpLocks/>
            </p:cNvCxnSpPr>
            <p:nvPr/>
          </p:nvCxnSpPr>
          <p:spPr>
            <a:xfrm>
              <a:off x="7003036" y="2035424"/>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66">
              <a:extLst>
                <a:ext uri="{FF2B5EF4-FFF2-40B4-BE49-F238E27FC236}">
                  <a16:creationId xmlns:a16="http://schemas.microsoft.com/office/drawing/2014/main" id="{CD55BF5E-EFE0-FE44-8C9C-BF07C4CD90F4}"/>
                </a:ext>
              </a:extLst>
            </p:cNvPr>
            <p:cNvCxnSpPr>
              <a:cxnSpLocks/>
            </p:cNvCxnSpPr>
            <p:nvPr/>
          </p:nvCxnSpPr>
          <p:spPr>
            <a:xfrm>
              <a:off x="5401213" y="2358205"/>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63">
              <a:extLst>
                <a:ext uri="{FF2B5EF4-FFF2-40B4-BE49-F238E27FC236}">
                  <a16:creationId xmlns:a16="http://schemas.microsoft.com/office/drawing/2014/main" id="{B476E2CA-8E90-CB4C-BD7B-32396A4CFEB7}"/>
                </a:ext>
              </a:extLst>
            </p:cNvPr>
            <p:cNvCxnSpPr>
              <a:cxnSpLocks/>
            </p:cNvCxnSpPr>
            <p:nvPr/>
          </p:nvCxnSpPr>
          <p:spPr>
            <a:xfrm>
              <a:off x="2272676" y="2025738"/>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10" name="ïşḻïďê-Pentagon 5">
              <a:extLst>
                <a:ext uri="{FF2B5EF4-FFF2-40B4-BE49-F238E27FC236}">
                  <a16:creationId xmlns:a16="http://schemas.microsoft.com/office/drawing/2014/main" id="{A129DE91-4D9F-0645-82FB-1A1DCC5CE0E7}"/>
                </a:ext>
              </a:extLst>
            </p:cNvPr>
            <p:cNvSpPr/>
            <p:nvPr/>
          </p:nvSpPr>
          <p:spPr bwMode="auto">
            <a:xfrm>
              <a:off x="7451558" y="2251961"/>
              <a:ext cx="701818" cy="523402"/>
            </a:xfrm>
            <a:prstGeom prst="homePlate">
              <a:avLst/>
            </a:pr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anchor="ctr"/>
            <a:lstStyle/>
            <a:p>
              <a:pPr algn="ctr"/>
              <a:endParaRPr sz="2400" dirty="0">
                <a:cs typeface="+mn-ea"/>
                <a:sym typeface="+mn-lt"/>
              </a:endParaRPr>
            </a:p>
          </p:txBody>
        </p:sp>
        <p:sp>
          <p:nvSpPr>
            <p:cNvPr id="11" name="文本框 71">
              <a:extLst>
                <a:ext uri="{FF2B5EF4-FFF2-40B4-BE49-F238E27FC236}">
                  <a16:creationId xmlns:a16="http://schemas.microsoft.com/office/drawing/2014/main" id="{57FF3414-BEFB-994D-BD40-CBE6C34505B3}"/>
                </a:ext>
              </a:extLst>
            </p:cNvPr>
            <p:cNvSpPr txBox="1"/>
            <p:nvPr/>
          </p:nvSpPr>
          <p:spPr>
            <a:xfrm>
              <a:off x="1232140" y="1647883"/>
              <a:ext cx="2081072" cy="396772"/>
            </a:xfrm>
            <a:prstGeom prst="rect">
              <a:avLst/>
            </a:prstGeom>
            <a:noFill/>
          </p:spPr>
          <p:txBody>
            <a:bodyPr wrap="square">
              <a:spAutoFit/>
            </a:bodyPr>
            <a:lstStyle/>
            <a:p>
              <a:pPr lvl="0" algn="ctr"/>
              <a:r>
                <a:rPr lang="zh-CN" altLang="en-US" dirty="0">
                  <a:latin typeface="微软雅黑" panose="020B0503020204020204" pitchFamily="34" charset="-122"/>
                  <a:ea typeface="微软雅黑" panose="020B0503020204020204" pitchFamily="34" charset="-122"/>
                  <a:cs typeface="+mn-cs"/>
                </a:rPr>
                <a:t>小规模专家知识 </a:t>
              </a:r>
              <a:endParaRPr lang="en-US" altLang="zh-CN" dirty="0">
                <a:latin typeface="微软雅黑" panose="020B0503020204020204" pitchFamily="34" charset="-122"/>
                <a:ea typeface="微软雅黑" panose="020B0503020204020204" pitchFamily="34" charset="-122"/>
                <a:cs typeface="+mn-cs"/>
              </a:endParaRPr>
            </a:p>
            <a:p>
              <a:pPr algn="ctr"/>
              <a:r>
                <a:rPr lang="en-US" altLang="zh-CN" dirty="0">
                  <a:latin typeface="微软雅黑" panose="020B0503020204020204" pitchFamily="34" charset="-122"/>
                  <a:ea typeface="微软雅黑" panose="020B0503020204020204" pitchFamily="34" charset="-122"/>
                  <a:cs typeface="+mn-cs"/>
                </a:rPr>
                <a:t>1950~1990</a:t>
              </a:r>
              <a:endParaRPr lang="zh-CN" altLang="en-US" dirty="0"/>
            </a:p>
          </p:txBody>
        </p:sp>
        <p:sp>
          <p:nvSpPr>
            <p:cNvPr id="12" name="文本框 72">
              <a:extLst>
                <a:ext uri="{FF2B5EF4-FFF2-40B4-BE49-F238E27FC236}">
                  <a16:creationId xmlns:a16="http://schemas.microsoft.com/office/drawing/2014/main" id="{8FC0B4D4-FA10-2F43-96E2-76EE86515C1A}"/>
                </a:ext>
              </a:extLst>
            </p:cNvPr>
            <p:cNvSpPr txBox="1"/>
            <p:nvPr/>
          </p:nvSpPr>
          <p:spPr>
            <a:xfrm>
              <a:off x="4408419" y="2961957"/>
              <a:ext cx="2009165" cy="396772"/>
            </a:xfrm>
            <a:prstGeom prst="rect">
              <a:avLst/>
            </a:prstGeom>
            <a:noFill/>
          </p:spPr>
          <p:txBody>
            <a:bodyPr wrap="square">
              <a:spAutoFit/>
            </a:bodyPr>
            <a:lstStyle/>
            <a:p>
              <a:pPr lvl="0" algn="ctr">
                <a:lnSpc>
                  <a:spcPct val="100000"/>
                </a:lnSpc>
                <a:spcAft>
                  <a:spcPts val="0"/>
                </a:spcAft>
                <a:buNone/>
              </a:pPr>
              <a:r>
                <a:rPr lang="zh-CN" altLang="en-US" dirty="0">
                  <a:latin typeface="微软雅黑" panose="020B0503020204020204" pitchFamily="34" charset="-122"/>
                  <a:ea typeface="微软雅黑" panose="020B0503020204020204" pitchFamily="34" charset="-122"/>
                  <a:cs typeface="+mn-cs"/>
                </a:rPr>
                <a:t>语料库统计模型</a:t>
              </a:r>
              <a:endParaRPr lang="en-US" altLang="zh-CN" dirty="0">
                <a:latin typeface="微软雅黑" panose="020B0503020204020204" pitchFamily="34" charset="-122"/>
                <a:ea typeface="微软雅黑" panose="020B0503020204020204" pitchFamily="34" charset="-122"/>
                <a:cs typeface="+mn-cs"/>
              </a:endParaRPr>
            </a:p>
            <a:p>
              <a:pPr algn="ctr"/>
              <a:r>
                <a:rPr lang="en-US" altLang="zh-CN" dirty="0">
                  <a:latin typeface="微软雅黑" panose="020B0503020204020204" pitchFamily="34" charset="-122"/>
                  <a:ea typeface="微软雅黑" panose="020B0503020204020204" pitchFamily="34" charset="-122"/>
                  <a:cs typeface="+mn-cs"/>
                </a:rPr>
                <a:t>1990~2010</a:t>
              </a:r>
              <a:endParaRPr lang="zh-CN" altLang="en-US" dirty="0"/>
            </a:p>
          </p:txBody>
        </p:sp>
        <p:sp>
          <p:nvSpPr>
            <p:cNvPr id="13" name="文本框 73">
              <a:extLst>
                <a:ext uri="{FF2B5EF4-FFF2-40B4-BE49-F238E27FC236}">
                  <a16:creationId xmlns:a16="http://schemas.microsoft.com/office/drawing/2014/main" id="{9ED5AD9E-7D69-4448-94D9-3FA35BD3A728}"/>
                </a:ext>
              </a:extLst>
            </p:cNvPr>
            <p:cNvSpPr txBox="1"/>
            <p:nvPr/>
          </p:nvSpPr>
          <p:spPr>
            <a:xfrm>
              <a:off x="6020050" y="1647115"/>
              <a:ext cx="1965969" cy="396772"/>
            </a:xfrm>
            <a:prstGeom prst="rect">
              <a:avLst/>
            </a:prstGeom>
            <a:noFill/>
          </p:spPr>
          <p:txBody>
            <a:bodyPr wrap="square">
              <a:spAutoFit/>
            </a:bodyPr>
            <a:lstStyle/>
            <a:p>
              <a:pPr lvl="0" algn="ctr"/>
              <a:r>
                <a:rPr lang="en-US" altLang="zh-CN" dirty="0" err="1">
                  <a:latin typeface="微软雅黑" panose="020B0503020204020204" pitchFamily="34" charset="-122"/>
                  <a:ea typeface="微软雅黑" panose="020B0503020204020204" pitchFamily="34" charset="-122"/>
                  <a:cs typeface="+mn-cs"/>
                </a:rPr>
                <a:t>深度学习</a:t>
              </a:r>
              <a:r>
                <a:rPr lang="zh-CN" altLang="en-US" dirty="0">
                  <a:latin typeface="微软雅黑" panose="020B0503020204020204" pitchFamily="34" charset="-122"/>
                  <a:ea typeface="微软雅黑" panose="020B0503020204020204" pitchFamily="34" charset="-122"/>
                </a:rPr>
                <a:t>模型</a:t>
              </a:r>
              <a:endParaRPr lang="en-US" altLang="zh-CN" dirty="0">
                <a:latin typeface="微软雅黑" panose="020B0503020204020204" pitchFamily="34" charset="-122"/>
                <a:ea typeface="微软雅黑" panose="020B0503020204020204" pitchFamily="34" charset="-122"/>
                <a:cs typeface="+mn-cs"/>
              </a:endParaRPr>
            </a:p>
            <a:p>
              <a:pPr lvl="0" algn="ctr"/>
              <a:r>
                <a:rPr lang="en-US" altLang="zh-CN" dirty="0">
                  <a:latin typeface="微软雅黑" panose="020B0503020204020204" pitchFamily="34" charset="-122"/>
                  <a:ea typeface="微软雅黑" panose="020B0503020204020204" pitchFamily="34" charset="-122"/>
                  <a:cs typeface="+mn-cs"/>
                </a:rPr>
                <a:t>2010~</a:t>
              </a:r>
              <a:r>
                <a:rPr lang="en-US" altLang="zh-CN" dirty="0">
                  <a:latin typeface="微软雅黑" panose="020B0503020204020204" pitchFamily="34" charset="-122"/>
                  <a:ea typeface="微软雅黑" panose="020B0503020204020204" pitchFamily="34" charset="-122"/>
                </a:rPr>
                <a:t>2017</a:t>
              </a:r>
              <a:endParaRPr lang="zh-CN" altLang="en-US" dirty="0"/>
            </a:p>
          </p:txBody>
        </p:sp>
        <p:sp>
          <p:nvSpPr>
            <p:cNvPr id="14" name="文本框 74">
              <a:extLst>
                <a:ext uri="{FF2B5EF4-FFF2-40B4-BE49-F238E27FC236}">
                  <a16:creationId xmlns:a16="http://schemas.microsoft.com/office/drawing/2014/main" id="{094535FD-2B4D-BD4E-B261-4C42A3549C86}"/>
                </a:ext>
              </a:extLst>
            </p:cNvPr>
            <p:cNvSpPr txBox="1"/>
            <p:nvPr/>
          </p:nvSpPr>
          <p:spPr>
            <a:xfrm>
              <a:off x="6650166" y="2957323"/>
              <a:ext cx="2158679" cy="396772"/>
            </a:xfrm>
            <a:prstGeom prst="rect">
              <a:avLst/>
            </a:prstGeom>
            <a:noFill/>
          </p:spPr>
          <p:txBody>
            <a:bodyPr wrap="square">
              <a:spAutoFit/>
            </a:bodyPr>
            <a:lstStyle/>
            <a:p>
              <a:pPr lvl="0" algn="ctr"/>
              <a:r>
                <a:rPr lang="zh-CN" altLang="en-US" dirty="0">
                  <a:latin typeface="微软雅黑" panose="020B0503020204020204" pitchFamily="34" charset="-122"/>
                  <a:ea typeface="微软雅黑" panose="020B0503020204020204" pitchFamily="34" charset="-122"/>
                  <a:cs typeface="+mn-cs"/>
                </a:rPr>
                <a:t>大规模预训练模型</a:t>
              </a:r>
              <a:endParaRPr lang="en-US" altLang="zh-CN" dirty="0">
                <a:latin typeface="微软雅黑" panose="020B0503020204020204" pitchFamily="34" charset="-122"/>
                <a:ea typeface="微软雅黑" panose="020B0503020204020204" pitchFamily="34" charset="-122"/>
                <a:cs typeface="+mn-cs"/>
              </a:endParaRPr>
            </a:p>
            <a:p>
              <a:pPr algn="ctr"/>
              <a:r>
                <a:rPr lang="en-US" altLang="zh-CN" dirty="0">
                  <a:latin typeface="微软雅黑" panose="020B0503020204020204" pitchFamily="34" charset="-122"/>
                  <a:ea typeface="微软雅黑" panose="020B0503020204020204" pitchFamily="34" charset="-122"/>
                  <a:cs typeface="+mn-cs"/>
                </a:rPr>
                <a:t>2018~</a:t>
              </a:r>
              <a:r>
                <a:rPr lang="zh-CN" altLang="en-US" dirty="0">
                  <a:latin typeface="微软雅黑" panose="020B0503020204020204" pitchFamily="34" charset="-122"/>
                  <a:ea typeface="微软雅黑" panose="020B0503020204020204" pitchFamily="34" charset="-122"/>
                </a:rPr>
                <a:t>至今</a:t>
              </a:r>
              <a:endParaRPr lang="en-US" altLang="zh-CN" dirty="0">
                <a:latin typeface="微软雅黑" panose="020B0503020204020204" pitchFamily="34" charset="-122"/>
                <a:ea typeface="微软雅黑" panose="020B0503020204020204" pitchFamily="34" charset="-122"/>
              </a:endParaRPr>
            </a:p>
          </p:txBody>
        </p:sp>
        <p:sp>
          <p:nvSpPr>
            <p:cNvPr id="15" name="等腰三角形 40">
              <a:extLst>
                <a:ext uri="{FF2B5EF4-FFF2-40B4-BE49-F238E27FC236}">
                  <a16:creationId xmlns:a16="http://schemas.microsoft.com/office/drawing/2014/main" id="{47F0F422-7C07-424B-800A-88E5D8187735}"/>
                </a:ext>
              </a:extLst>
            </p:cNvPr>
            <p:cNvSpPr/>
            <p:nvPr/>
          </p:nvSpPr>
          <p:spPr>
            <a:xfrm rot="5400000">
              <a:off x="7314306" y="2384559"/>
              <a:ext cx="545714" cy="284686"/>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6" name="ïşḻïďê-Pentagon 5">
              <a:extLst>
                <a:ext uri="{FF2B5EF4-FFF2-40B4-BE49-F238E27FC236}">
                  <a16:creationId xmlns:a16="http://schemas.microsoft.com/office/drawing/2014/main" id="{97F954A6-6A16-B74F-8F07-B8EC70F45AE0}"/>
                </a:ext>
              </a:extLst>
            </p:cNvPr>
            <p:cNvSpPr/>
            <p:nvPr/>
          </p:nvSpPr>
          <p:spPr bwMode="auto">
            <a:xfrm>
              <a:off x="6420124" y="2255079"/>
              <a:ext cx="1165825" cy="523402"/>
            </a:xfrm>
            <a:prstGeom prst="homePlate">
              <a:avLst/>
            </a:pr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anchor="ctr"/>
            <a:lstStyle/>
            <a:p>
              <a:pPr algn="ctr"/>
              <a:endParaRPr sz="2400" dirty="0">
                <a:cs typeface="+mn-ea"/>
                <a:sym typeface="+mn-lt"/>
              </a:endParaRPr>
            </a:p>
          </p:txBody>
        </p:sp>
        <p:sp>
          <p:nvSpPr>
            <p:cNvPr id="17" name="等腰三角形 41">
              <a:extLst>
                <a:ext uri="{FF2B5EF4-FFF2-40B4-BE49-F238E27FC236}">
                  <a16:creationId xmlns:a16="http://schemas.microsoft.com/office/drawing/2014/main" id="{DE4F6FDC-333D-D846-AC1B-8B5AB022B8FD}"/>
                </a:ext>
              </a:extLst>
            </p:cNvPr>
            <p:cNvSpPr/>
            <p:nvPr/>
          </p:nvSpPr>
          <p:spPr>
            <a:xfrm rot="5400000">
              <a:off x="6287071" y="2373561"/>
              <a:ext cx="545714" cy="284686"/>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18" name="组合 17">
              <a:extLst>
                <a:ext uri="{FF2B5EF4-FFF2-40B4-BE49-F238E27FC236}">
                  <a16:creationId xmlns:a16="http://schemas.microsoft.com/office/drawing/2014/main" id="{C36E45C5-F6B0-7148-A7BF-D18FB6DBDD51}"/>
                </a:ext>
              </a:extLst>
            </p:cNvPr>
            <p:cNvGrpSpPr/>
            <p:nvPr/>
          </p:nvGrpSpPr>
          <p:grpSpPr>
            <a:xfrm>
              <a:off x="4463675" y="2235884"/>
              <a:ext cx="2076304" cy="545714"/>
              <a:chOff x="4595166" y="2349168"/>
              <a:chExt cx="1754329" cy="545714"/>
            </a:xfrm>
            <a:effectLst>
              <a:outerShdw blurRad="50800" dist="38100" dir="2700000" algn="tl" rotWithShape="0">
                <a:prstClr val="black">
                  <a:alpha val="40000"/>
                </a:prstClr>
              </a:outerShdw>
              <a:reflection blurRad="6350" stA="52000" endA="300" endPos="35000" dir="5400000" sy="-100000" algn="bl" rotWithShape="0"/>
            </a:effectLst>
          </p:grpSpPr>
          <p:sp>
            <p:nvSpPr>
              <p:cNvPr id="19" name="ïşḻïďê-Pentagon 5">
                <a:extLst>
                  <a:ext uri="{FF2B5EF4-FFF2-40B4-BE49-F238E27FC236}">
                    <a16:creationId xmlns:a16="http://schemas.microsoft.com/office/drawing/2014/main" id="{EBA4ACAF-7A20-3645-AEC8-399E4EBD5619}"/>
                  </a:ext>
                </a:extLst>
              </p:cNvPr>
              <p:cNvSpPr/>
              <p:nvPr/>
            </p:nvSpPr>
            <p:spPr bwMode="auto">
              <a:xfrm>
                <a:off x="4595167" y="2358188"/>
                <a:ext cx="1754328" cy="523402"/>
              </a:xfrm>
              <a:prstGeom prst="homePlate">
                <a:avLst/>
              </a:prstGeom>
              <a:solidFill>
                <a:schemeClr val="accent1"/>
              </a:solidFill>
              <a:ln w="19050">
                <a:noFill/>
                <a:round/>
                <a:headEnd/>
                <a:tailEnd/>
              </a:ln>
            </p:spPr>
            <p:txBody>
              <a:bodyPr anchor="ctr"/>
              <a:lstStyle/>
              <a:p>
                <a:pPr algn="ctr"/>
                <a:endParaRPr sz="2400" dirty="0">
                  <a:cs typeface="+mn-ea"/>
                  <a:sym typeface="+mn-lt"/>
                </a:endParaRPr>
              </a:p>
            </p:txBody>
          </p:sp>
          <p:sp>
            <p:nvSpPr>
              <p:cNvPr id="20" name="等腰三角形 9">
                <a:extLst>
                  <a:ext uri="{FF2B5EF4-FFF2-40B4-BE49-F238E27FC236}">
                    <a16:creationId xmlns:a16="http://schemas.microsoft.com/office/drawing/2014/main" id="{B8268DA8-70EE-4B41-91F1-0E4874E6E40C}"/>
                  </a:ext>
                </a:extLst>
              </p:cNvPr>
              <p:cNvSpPr/>
              <p:nvPr/>
            </p:nvSpPr>
            <p:spPr>
              <a:xfrm rot="5400000">
                <a:off x="4442579" y="2501755"/>
                <a:ext cx="545714" cy="240539"/>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sp>
          <p:nvSpPr>
            <p:cNvPr id="21" name="任意多边形: 形状 76">
              <a:extLst>
                <a:ext uri="{FF2B5EF4-FFF2-40B4-BE49-F238E27FC236}">
                  <a16:creationId xmlns:a16="http://schemas.microsoft.com/office/drawing/2014/main" id="{D9C26F4B-D4B9-5B41-B1A2-5D874CEA2138}"/>
                </a:ext>
              </a:extLst>
            </p:cNvPr>
            <p:cNvSpPr/>
            <p:nvPr/>
          </p:nvSpPr>
          <p:spPr bwMode="auto">
            <a:xfrm>
              <a:off x="540517" y="2243047"/>
              <a:ext cx="4084185" cy="523402"/>
            </a:xfrm>
            <a:custGeom>
              <a:avLst/>
              <a:gdLst>
                <a:gd name="connsiteX0" fmla="*/ 0 w 4084185"/>
                <a:gd name="connsiteY0" fmla="*/ 0 h 523402"/>
                <a:gd name="connsiteX1" fmla="*/ 3822484 w 4084185"/>
                <a:gd name="connsiteY1" fmla="*/ 0 h 523402"/>
                <a:gd name="connsiteX2" fmla="*/ 4084185 w 4084185"/>
                <a:gd name="connsiteY2" fmla="*/ 261701 h 523402"/>
                <a:gd name="connsiteX3" fmla="*/ 3822484 w 4084185"/>
                <a:gd name="connsiteY3" fmla="*/ 523402 h 523402"/>
                <a:gd name="connsiteX4" fmla="*/ 0 w 4084185"/>
                <a:gd name="connsiteY4" fmla="*/ 523402 h 523402"/>
                <a:gd name="connsiteX5" fmla="*/ 425394 w 4084185"/>
                <a:gd name="connsiteY5" fmla="*/ 250129 h 523402"/>
                <a:gd name="connsiteX6" fmla="*/ 0 w 4084185"/>
                <a:gd name="connsiteY6" fmla="*/ 0 h 52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4185" h="523402">
                  <a:moveTo>
                    <a:pt x="0" y="0"/>
                  </a:moveTo>
                  <a:lnTo>
                    <a:pt x="3822484" y="0"/>
                  </a:lnTo>
                  <a:lnTo>
                    <a:pt x="4084185" y="261701"/>
                  </a:lnTo>
                  <a:lnTo>
                    <a:pt x="3822484" y="523402"/>
                  </a:lnTo>
                  <a:lnTo>
                    <a:pt x="0" y="523402"/>
                  </a:lnTo>
                  <a:lnTo>
                    <a:pt x="425394" y="250129"/>
                  </a:lnTo>
                  <a:lnTo>
                    <a:pt x="0" y="0"/>
                  </a:lnTo>
                  <a:close/>
                </a:path>
              </a:pathLst>
            </a:cu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square" anchor="ctr">
              <a:noAutofit/>
            </a:bodyPr>
            <a:lstStyle/>
            <a:p>
              <a:pPr algn="ctr"/>
              <a:endParaRPr sz="2400">
                <a:cs typeface="+mn-ea"/>
                <a:sym typeface="+mn-lt"/>
              </a:endParaRPr>
            </a:p>
          </p:txBody>
        </p:sp>
        <p:sp>
          <p:nvSpPr>
            <p:cNvPr id="22" name="椭圆 45">
              <a:extLst>
                <a:ext uri="{FF2B5EF4-FFF2-40B4-BE49-F238E27FC236}">
                  <a16:creationId xmlns:a16="http://schemas.microsoft.com/office/drawing/2014/main" id="{EDEC8375-B1FD-C74C-AF6B-B21D43A81A48}"/>
                </a:ext>
              </a:extLst>
            </p:cNvPr>
            <p:cNvSpPr/>
            <p:nvPr/>
          </p:nvSpPr>
          <p:spPr>
            <a:xfrm>
              <a:off x="2225051" y="2021810"/>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椭圆 46">
              <a:extLst>
                <a:ext uri="{FF2B5EF4-FFF2-40B4-BE49-F238E27FC236}">
                  <a16:creationId xmlns:a16="http://schemas.microsoft.com/office/drawing/2014/main" id="{13BC037C-A006-1744-AA9F-3D78A23A621B}"/>
                </a:ext>
              </a:extLst>
            </p:cNvPr>
            <p:cNvSpPr/>
            <p:nvPr/>
          </p:nvSpPr>
          <p:spPr>
            <a:xfrm>
              <a:off x="6955410" y="2026966"/>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椭圆 47">
              <a:extLst>
                <a:ext uri="{FF2B5EF4-FFF2-40B4-BE49-F238E27FC236}">
                  <a16:creationId xmlns:a16="http://schemas.microsoft.com/office/drawing/2014/main" id="{0DDED52E-D447-844D-BF31-87506BA37877}"/>
                </a:ext>
              </a:extLst>
            </p:cNvPr>
            <p:cNvSpPr/>
            <p:nvPr/>
          </p:nvSpPr>
          <p:spPr>
            <a:xfrm>
              <a:off x="5353588" y="2875965"/>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椭圆 48">
              <a:extLst>
                <a:ext uri="{FF2B5EF4-FFF2-40B4-BE49-F238E27FC236}">
                  <a16:creationId xmlns:a16="http://schemas.microsoft.com/office/drawing/2014/main" id="{947D1FE2-59CE-B042-A7FC-8EE65D292603}"/>
                </a:ext>
              </a:extLst>
            </p:cNvPr>
            <p:cNvSpPr/>
            <p:nvPr/>
          </p:nvSpPr>
          <p:spPr>
            <a:xfrm>
              <a:off x="7707217" y="2875146"/>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extLst>
      <p:ext uri="{BB962C8B-B14F-4D97-AF65-F5344CB8AC3E}">
        <p14:creationId xmlns:p14="http://schemas.microsoft.com/office/powerpoint/2010/main" val="226824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062B17-B1EA-C141-895B-8234BE015051}"/>
              </a:ext>
            </a:extLst>
          </p:cNvPr>
          <p:cNvSpPr>
            <a:spLocks noGrp="1"/>
          </p:cNvSpPr>
          <p:nvPr>
            <p:ph type="sldNum" sz="quarter" idx="12"/>
          </p:nvPr>
        </p:nvSpPr>
        <p:spPr/>
        <p:txBody>
          <a:bodyPr/>
          <a:lstStyle/>
          <a:p>
            <a:fld id="{85F8B262-510B-45FB-9F68-19347AFD565E}" type="slidenum">
              <a:rPr lang="zh-CN" altLang="en-US" smtClean="0"/>
              <a:pPr/>
              <a:t>5</a:t>
            </a:fld>
            <a:endParaRPr lang="zh-CN" altLang="en-US" dirty="0"/>
          </a:p>
        </p:txBody>
      </p:sp>
      <p:sp>
        <p:nvSpPr>
          <p:cNvPr id="3" name="Footer Placeholder 2">
            <a:extLst>
              <a:ext uri="{FF2B5EF4-FFF2-40B4-BE49-F238E27FC236}">
                <a16:creationId xmlns:a16="http://schemas.microsoft.com/office/drawing/2014/main" id="{BB90CAD0-5AFC-504A-A06F-486DAC156FC3}"/>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6E820A58-9CFC-DE4F-AE7F-53A6707294B4}"/>
              </a:ext>
            </a:extLst>
          </p:cNvPr>
          <p:cNvSpPr>
            <a:spLocks noGrp="1"/>
          </p:cNvSpPr>
          <p:nvPr>
            <p:ph type="title"/>
          </p:nvPr>
        </p:nvSpPr>
        <p:spPr>
          <a:xfrm>
            <a:off x="888366" y="98277"/>
            <a:ext cx="6744263" cy="481783"/>
          </a:xfrm>
        </p:spPr>
        <p:txBody>
          <a:bodyPr/>
          <a:lstStyle/>
          <a:p>
            <a:r>
              <a:rPr lang="ja-JP" altLang="en-US"/>
              <a:t>基于符号</a:t>
            </a:r>
            <a:r>
              <a:rPr lang="zh-CN" altLang="en-US" dirty="0"/>
              <a:t>（字符串）表示的专家知识</a:t>
            </a:r>
            <a:endParaRPr lang="en-US" altLang="ja-JP" dirty="0"/>
          </a:p>
        </p:txBody>
      </p:sp>
      <p:sp>
        <p:nvSpPr>
          <p:cNvPr id="5" name="Content Placeholder 4">
            <a:extLst>
              <a:ext uri="{FF2B5EF4-FFF2-40B4-BE49-F238E27FC236}">
                <a16:creationId xmlns:a16="http://schemas.microsoft.com/office/drawing/2014/main" id="{8A725188-48F5-DE4E-A296-DEBDC0123511}"/>
              </a:ext>
            </a:extLst>
          </p:cNvPr>
          <p:cNvSpPr>
            <a:spLocks noGrp="1"/>
          </p:cNvSpPr>
          <p:nvPr>
            <p:ph sz="quarter" idx="1"/>
          </p:nvPr>
        </p:nvSpPr>
        <p:spPr>
          <a:xfrm>
            <a:off x="641792" y="2908308"/>
            <a:ext cx="10799114" cy="3345348"/>
          </a:xfrm>
        </p:spPr>
        <p:txBody>
          <a:bodyPr/>
          <a:lstStyle/>
          <a:p>
            <a:pPr>
              <a:lnSpc>
                <a:spcPct val="150000"/>
              </a:lnSpc>
              <a:spcBef>
                <a:spcPts val="600"/>
              </a:spcBef>
            </a:pPr>
            <a:r>
              <a:rPr lang="zh-CN" altLang="en-US" sz="2400" dirty="0">
                <a:latin typeface="Microsoft YaHei" panose="020B0503020204020204" pitchFamily="34" charset="-122"/>
                <a:ea typeface="Microsoft YaHei" panose="020B0503020204020204" pitchFamily="34" charset="-122"/>
              </a:rPr>
              <a:t>“</a:t>
            </a:r>
            <a:r>
              <a:rPr lang="zh-CN" altLang="en-US" sz="2400" i="1" dirty="0">
                <a:latin typeface="Microsoft YaHei" panose="020B0503020204020204" pitchFamily="34" charset="-122"/>
                <a:ea typeface="Microsoft YaHei" panose="020B0503020204020204" pitchFamily="34" charset="-122"/>
              </a:rPr>
              <a:t>土豆非常好吃。</a:t>
            </a:r>
            <a:r>
              <a:rPr lang="zh-CN" altLang="en-US" sz="2400" dirty="0">
                <a:latin typeface="Microsoft YaHei" panose="020B0503020204020204" pitchFamily="34" charset="-122"/>
                <a:ea typeface="Microsoft YaHei" panose="020B0503020204020204" pitchFamily="34" charset="-122"/>
              </a:rPr>
              <a:t>”的情感倾向性？</a:t>
            </a:r>
          </a:p>
          <a:p>
            <a:pPr lvl="1">
              <a:lnSpc>
                <a:spcPct val="150000"/>
              </a:lnSpc>
              <a:spcBef>
                <a:spcPts val="600"/>
              </a:spcBef>
            </a:pPr>
            <a:r>
              <a:rPr lang="ja-JP" altLang="en-US" sz="2000">
                <a:latin typeface="Microsoft YaHei" panose="020B0503020204020204" pitchFamily="34" charset="-122"/>
                <a:ea typeface="Microsoft YaHei" panose="020B0503020204020204" pitchFamily="34" charset="-122"/>
              </a:rPr>
              <a:t>如果</a:t>
            </a:r>
            <a:r>
              <a:rPr lang="zh-CN" altLang="en-US" sz="2000" dirty="0">
                <a:latin typeface="Microsoft YaHei" panose="020B0503020204020204" pitchFamily="34" charset="-122"/>
                <a:ea typeface="Microsoft YaHei" panose="020B0503020204020204" pitchFamily="34" charset="-122"/>
              </a:rPr>
              <a:t>：</a:t>
            </a:r>
            <a:r>
              <a:rPr lang="ja-JP" altLang="en-US" sz="2000">
                <a:latin typeface="Microsoft YaHei" panose="020B0503020204020204" pitchFamily="34" charset="-122"/>
                <a:ea typeface="Microsoft YaHei" panose="020B0503020204020204" pitchFamily="34" charset="-122"/>
              </a:rPr>
              <a:t>出现褒义词</a:t>
            </a:r>
            <a:r>
              <a:rPr lang="zh-CN" altLang="en-US" sz="2000" dirty="0">
                <a:latin typeface="Microsoft YaHei" panose="020B0503020204020204" pitchFamily="34" charset="-122"/>
                <a:ea typeface="Microsoft YaHei" panose="020B0503020204020204" pitchFamily="34" charset="-122"/>
              </a:rPr>
              <a:t>“好”“喜欢”等</a:t>
            </a:r>
            <a:endParaRPr lang="en-US" altLang="zh-CN" sz="2000" dirty="0">
              <a:latin typeface="Microsoft YaHei" panose="020B0503020204020204" pitchFamily="34" charset="-122"/>
              <a:ea typeface="Microsoft YaHei" panose="020B0503020204020204" pitchFamily="34" charset="-122"/>
            </a:endParaRPr>
          </a:p>
          <a:p>
            <a:pPr lvl="1">
              <a:lnSpc>
                <a:spcPct val="150000"/>
              </a:lnSpc>
              <a:spcBef>
                <a:spcPts val="600"/>
              </a:spcBef>
            </a:pPr>
            <a:r>
              <a:rPr lang="zh-CN" altLang="en-US" sz="2000" dirty="0">
                <a:latin typeface="Microsoft YaHei" panose="020B0503020204020204" pitchFamily="34" charset="-122"/>
                <a:ea typeface="Microsoft YaHei" panose="020B0503020204020204" pitchFamily="34" charset="-122"/>
              </a:rPr>
              <a:t>那么：结果为褒义</a:t>
            </a:r>
            <a:endParaRPr lang="en-US" altLang="zh-CN" sz="2000" dirty="0">
              <a:latin typeface="Microsoft YaHei" panose="020B0503020204020204" pitchFamily="34" charset="-122"/>
              <a:ea typeface="Microsoft YaHei" panose="020B0503020204020204" pitchFamily="34" charset="-122"/>
            </a:endParaRPr>
          </a:p>
          <a:p>
            <a:pPr lvl="1">
              <a:lnSpc>
                <a:spcPct val="150000"/>
              </a:lnSpc>
              <a:spcBef>
                <a:spcPts val="600"/>
              </a:spcBef>
            </a:pPr>
            <a:r>
              <a:rPr lang="zh-CN" altLang="en-US" sz="2000" dirty="0">
                <a:latin typeface="Microsoft YaHei" panose="020B0503020204020204" pitchFamily="34" charset="-122"/>
                <a:ea typeface="Microsoft YaHei" panose="020B0503020204020204" pitchFamily="34" charset="-122"/>
              </a:rPr>
              <a:t>如果：出现“不”</a:t>
            </a:r>
            <a:endParaRPr lang="en-US" altLang="zh-CN" sz="2000" dirty="0">
              <a:latin typeface="Microsoft YaHei" panose="020B0503020204020204" pitchFamily="34" charset="-122"/>
              <a:ea typeface="Microsoft YaHei" panose="020B0503020204020204" pitchFamily="34" charset="-122"/>
            </a:endParaRPr>
          </a:p>
          <a:p>
            <a:pPr lvl="1">
              <a:lnSpc>
                <a:spcPct val="150000"/>
              </a:lnSpc>
              <a:spcBef>
                <a:spcPts val="600"/>
              </a:spcBef>
            </a:pPr>
            <a:r>
              <a:rPr lang="zh-CN" altLang="en-US" sz="2000" dirty="0">
                <a:latin typeface="Microsoft YaHei" panose="020B0503020204020204" pitchFamily="34" charset="-122"/>
                <a:ea typeface="Microsoft YaHei" panose="020B0503020204020204" pitchFamily="34" charset="-122"/>
              </a:rPr>
              <a:t>那么：结果倾向性取反</a:t>
            </a:r>
            <a:endParaRPr lang="en-US" altLang="ja-JP" dirty="0">
              <a:latin typeface="Microsoft YaHei" panose="020B0503020204020204" pitchFamily="34" charset="-122"/>
              <a:ea typeface="Microsoft YaHei" panose="020B0503020204020204" pitchFamily="34" charset="-122"/>
            </a:endParaRPr>
          </a:p>
        </p:txBody>
      </p:sp>
      <p:sp>
        <p:nvSpPr>
          <p:cNvPr id="30" name="文本框 29">
            <a:extLst>
              <a:ext uri="{FF2B5EF4-FFF2-40B4-BE49-F238E27FC236}">
                <a16:creationId xmlns:a16="http://schemas.microsoft.com/office/drawing/2014/main" id="{57F1AD83-39FE-4626-B563-8A179CC43586}"/>
              </a:ext>
            </a:extLst>
          </p:cNvPr>
          <p:cNvSpPr txBox="1"/>
          <p:nvPr/>
        </p:nvSpPr>
        <p:spPr>
          <a:xfrm>
            <a:off x="7000154" y="2904044"/>
            <a:ext cx="4648822" cy="2831544"/>
          </a:xfrm>
          <a:prstGeom prst="rect">
            <a:avLst/>
          </a:prstGeom>
          <a:noFill/>
        </p:spPr>
        <p:txBody>
          <a:bodyPr wrap="square">
            <a:spAutoFit/>
          </a:bodyPr>
          <a:lstStyle/>
          <a:p>
            <a:pPr marL="228600" lvl="0" indent="-228600">
              <a:spcBef>
                <a:spcPts val="600"/>
              </a:spcBef>
              <a:buClr>
                <a:srgbClr val="C00000"/>
              </a:buClr>
              <a:buFont typeface="Wingdings" panose="05000000000000000000" pitchFamily="2" charset="2"/>
              <a:buChar char="p"/>
              <a:defRPr/>
            </a:pPr>
            <a:r>
              <a:rPr lang="ja-JP" altLang="en-US" sz="2400">
                <a:solidFill>
                  <a:prstClr val="black"/>
                </a:solidFill>
                <a:latin typeface="Microsoft YaHei" panose="020B0503020204020204" pitchFamily="34" charset="-122"/>
                <a:ea typeface="Microsoft YaHei" panose="020B0503020204020204" pitchFamily="34" charset="-122"/>
              </a:rPr>
              <a:t>优点</a:t>
            </a:r>
          </a:p>
          <a:p>
            <a:pPr marL="685800" lvl="1" indent="-228600">
              <a:spcBef>
                <a:spcPts val="600"/>
              </a:spcBef>
              <a:buClr>
                <a:srgbClr val="4472C4"/>
              </a:buClr>
              <a:buFont typeface="Wingdings" panose="05000000000000000000" pitchFamily="2" charset="2"/>
              <a:buChar char="p"/>
              <a:defRPr/>
            </a:pPr>
            <a:r>
              <a:rPr lang="ja-JP" altLang="en-US" sz="2000">
                <a:solidFill>
                  <a:prstClr val="black"/>
                </a:solidFill>
                <a:latin typeface="Microsoft YaHei" panose="020B0503020204020204" pitchFamily="34" charset="-122"/>
                <a:ea typeface="Microsoft YaHei" panose="020B0503020204020204" pitchFamily="34" charset="-122"/>
              </a:rPr>
              <a:t>符合人类的直觉</a:t>
            </a:r>
          </a:p>
          <a:p>
            <a:pPr marL="685800" lvl="1" indent="-228600">
              <a:spcBef>
                <a:spcPts val="600"/>
              </a:spcBef>
              <a:buClr>
                <a:srgbClr val="4472C4"/>
              </a:buClr>
              <a:buFont typeface="Wingdings" panose="05000000000000000000" pitchFamily="2" charset="2"/>
              <a:buChar char="p"/>
              <a:defRPr/>
            </a:pPr>
            <a:r>
              <a:rPr lang="ja-JP" altLang="en-US" sz="2000">
                <a:solidFill>
                  <a:prstClr val="black"/>
                </a:solidFill>
                <a:latin typeface="Microsoft YaHei" panose="020B0503020204020204" pitchFamily="34" charset="-122"/>
                <a:ea typeface="Microsoft YaHei" panose="020B0503020204020204" pitchFamily="34" charset="-122"/>
              </a:rPr>
              <a:t>可解释、可干预性好</a:t>
            </a:r>
          </a:p>
          <a:p>
            <a:pPr marL="228600" marR="0" lvl="0" indent="-228600" algn="l" defTabSz="914400" rtl="0" eaLnBrk="1" fontAlgn="auto" latinLnBrk="0" hangingPunct="1">
              <a:spcBef>
                <a:spcPts val="600"/>
              </a:spcBef>
              <a:spcAft>
                <a:spcPts val="0"/>
              </a:spcAft>
              <a:buClr>
                <a:srgbClr val="C00000"/>
              </a:buClr>
              <a:buSzTx/>
              <a:buFont typeface="Wingdings" panose="05000000000000000000" pitchFamily="2" charset="2"/>
              <a:buChar char="p"/>
              <a:tabLst/>
              <a:defRPr/>
            </a:pPr>
            <a:r>
              <a:rPr lang="ja-JP" altLang="en-US" sz="2400" noProof="0">
                <a:solidFill>
                  <a:prstClr val="black"/>
                </a:solidFill>
                <a:latin typeface="Microsoft YaHei" panose="020B0503020204020204" pitchFamily="34" charset="-122"/>
                <a:ea typeface="Microsoft YaHei" panose="020B0503020204020204" pitchFamily="34" charset="-122"/>
              </a:rPr>
              <a:t>缺点</a:t>
            </a:r>
            <a:endParaRPr kumimoji="0" lang="en-US" altLang="ja-JP"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685800" marR="0" lvl="1" indent="-228600" algn="l" defTabSz="914400" rtl="0" eaLnBrk="1" fontAlgn="auto" latinLnBrk="0" hangingPunct="1">
              <a:spcBef>
                <a:spcPts val="600"/>
              </a:spcBef>
              <a:spcAft>
                <a:spcPts val="0"/>
              </a:spcAft>
              <a:buClr>
                <a:srgbClr val="4472C4"/>
              </a:buClr>
              <a:buSzTx/>
              <a:buFont typeface="Wingdings" panose="05000000000000000000" pitchFamily="2" charset="2"/>
              <a:buChar char="p"/>
              <a:tabLst/>
              <a:defRPr/>
            </a:pPr>
            <a:r>
              <a:rPr lang="ja-JP" altLang="en-US" sz="2000">
                <a:solidFill>
                  <a:prstClr val="black"/>
                </a:solidFill>
                <a:latin typeface="Microsoft YaHei" panose="020B0503020204020204" pitchFamily="34" charset="-122"/>
                <a:ea typeface="Microsoft YaHei" panose="020B0503020204020204" pitchFamily="34" charset="-122"/>
              </a:rPr>
              <a:t>知识完备</a:t>
            </a:r>
            <a:r>
              <a:rPr kumimoji="0" lang="ja-JP" altLang="en-US" sz="20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rPr>
              <a:t>性不足</a:t>
            </a:r>
            <a:endParaRPr kumimoji="0" lang="en-US" altLang="ja-JP"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685800" marR="0" lvl="1" indent="-228600" algn="l" defTabSz="914400" rtl="0" eaLnBrk="1" fontAlgn="auto" latinLnBrk="0" hangingPunct="1">
              <a:spcBef>
                <a:spcPts val="600"/>
              </a:spcBef>
              <a:spcAft>
                <a:spcPts val="0"/>
              </a:spcAft>
              <a:buClr>
                <a:srgbClr val="4472C4"/>
              </a:buClr>
              <a:buSzTx/>
              <a:buFont typeface="Wingdings" panose="05000000000000000000" pitchFamily="2" charset="2"/>
              <a:buChar char="p"/>
              <a:tabLst/>
              <a:defRPr/>
            </a:pPr>
            <a:r>
              <a:rPr lang="zh-CN" altLang="en-US" sz="2000" dirty="0">
                <a:solidFill>
                  <a:prstClr val="black"/>
                </a:solidFill>
                <a:latin typeface="Microsoft YaHei" panose="020B0503020204020204" pitchFamily="34" charset="-122"/>
                <a:ea typeface="Microsoft YaHei" panose="020B0503020204020204" pitchFamily="34" charset="-122"/>
              </a:rPr>
              <a:t>需要专家构建和维护</a:t>
            </a:r>
          </a:p>
          <a:p>
            <a:pPr marL="685800" marR="0" lvl="1" indent="-228600" algn="l" defTabSz="914400" rtl="0" eaLnBrk="1" fontAlgn="auto" latinLnBrk="0" hangingPunct="1">
              <a:spcBef>
                <a:spcPts val="600"/>
              </a:spcBef>
              <a:spcAft>
                <a:spcPts val="0"/>
              </a:spcAft>
              <a:buClr>
                <a:srgbClr val="4472C4"/>
              </a:buClr>
              <a:buSzTx/>
              <a:buFont typeface="Wingdings" panose="05000000000000000000" pitchFamily="2" charset="2"/>
              <a:buChar char="p"/>
              <a:tabLst/>
              <a:defRPr/>
            </a:pPr>
            <a:r>
              <a:rPr lang="ja-JP" altLang="en-US" sz="2000">
                <a:solidFill>
                  <a:prstClr val="black"/>
                </a:solidFill>
                <a:latin typeface="Microsoft YaHei" panose="020B0503020204020204" pitchFamily="34" charset="-122"/>
                <a:ea typeface="Microsoft YaHei" panose="020B0503020204020204" pitchFamily="34" charset="-122"/>
              </a:rPr>
              <a:t>不便于计算</a:t>
            </a:r>
            <a:endParaRPr kumimoji="0" lang="en-US" altLang="ja-JP"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nvGrpSpPr>
          <p:cNvPr id="28" name="Group 27">
            <a:extLst>
              <a:ext uri="{FF2B5EF4-FFF2-40B4-BE49-F238E27FC236}">
                <a16:creationId xmlns:a16="http://schemas.microsoft.com/office/drawing/2014/main" id="{FA58B1CE-4818-6842-B518-433A04921B4F}"/>
              </a:ext>
            </a:extLst>
          </p:cNvPr>
          <p:cNvGrpSpPr/>
          <p:nvPr/>
        </p:nvGrpSpPr>
        <p:grpSpPr>
          <a:xfrm>
            <a:off x="2868000" y="908265"/>
            <a:ext cx="6096000" cy="1687554"/>
            <a:chOff x="540517" y="1596389"/>
            <a:chExt cx="8268328" cy="1833795"/>
          </a:xfrm>
        </p:grpSpPr>
        <p:cxnSp>
          <p:nvCxnSpPr>
            <p:cNvPr id="29" name="直接连接符 68">
              <a:extLst>
                <a:ext uri="{FF2B5EF4-FFF2-40B4-BE49-F238E27FC236}">
                  <a16:creationId xmlns:a16="http://schemas.microsoft.com/office/drawing/2014/main" id="{3415016A-76CC-9E46-A880-C2AB6576DEC1}"/>
                </a:ext>
              </a:extLst>
            </p:cNvPr>
            <p:cNvCxnSpPr>
              <a:cxnSpLocks/>
            </p:cNvCxnSpPr>
            <p:nvPr/>
          </p:nvCxnSpPr>
          <p:spPr>
            <a:xfrm>
              <a:off x="7754842" y="2348179"/>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67">
              <a:extLst>
                <a:ext uri="{FF2B5EF4-FFF2-40B4-BE49-F238E27FC236}">
                  <a16:creationId xmlns:a16="http://schemas.microsoft.com/office/drawing/2014/main" id="{4F6B8856-0097-8346-B905-47A7FEDA9652}"/>
                </a:ext>
              </a:extLst>
            </p:cNvPr>
            <p:cNvCxnSpPr>
              <a:cxnSpLocks/>
            </p:cNvCxnSpPr>
            <p:nvPr/>
          </p:nvCxnSpPr>
          <p:spPr>
            <a:xfrm>
              <a:off x="7003036" y="2035424"/>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66">
              <a:extLst>
                <a:ext uri="{FF2B5EF4-FFF2-40B4-BE49-F238E27FC236}">
                  <a16:creationId xmlns:a16="http://schemas.microsoft.com/office/drawing/2014/main" id="{FE984FA2-4021-EB48-B830-B85E03A6A650}"/>
                </a:ext>
              </a:extLst>
            </p:cNvPr>
            <p:cNvCxnSpPr>
              <a:cxnSpLocks/>
            </p:cNvCxnSpPr>
            <p:nvPr/>
          </p:nvCxnSpPr>
          <p:spPr>
            <a:xfrm>
              <a:off x="5401213" y="2358205"/>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63">
              <a:extLst>
                <a:ext uri="{FF2B5EF4-FFF2-40B4-BE49-F238E27FC236}">
                  <a16:creationId xmlns:a16="http://schemas.microsoft.com/office/drawing/2014/main" id="{F4955373-E45C-624D-BAD3-43CE4FE8D0D8}"/>
                </a:ext>
              </a:extLst>
            </p:cNvPr>
            <p:cNvCxnSpPr>
              <a:cxnSpLocks/>
            </p:cNvCxnSpPr>
            <p:nvPr/>
          </p:nvCxnSpPr>
          <p:spPr>
            <a:xfrm>
              <a:off x="2272676" y="2025738"/>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34" name="ïşḻïďê-Pentagon 5">
              <a:extLst>
                <a:ext uri="{FF2B5EF4-FFF2-40B4-BE49-F238E27FC236}">
                  <a16:creationId xmlns:a16="http://schemas.microsoft.com/office/drawing/2014/main" id="{F20FA668-DC31-424D-88BA-5CDABC1CFCB1}"/>
                </a:ext>
              </a:extLst>
            </p:cNvPr>
            <p:cNvSpPr/>
            <p:nvPr/>
          </p:nvSpPr>
          <p:spPr bwMode="auto">
            <a:xfrm>
              <a:off x="7451558" y="2251961"/>
              <a:ext cx="701818" cy="523402"/>
            </a:xfrm>
            <a:prstGeom prst="homePlate">
              <a:avLst/>
            </a:pr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anchor="ctr"/>
            <a:lstStyle/>
            <a:p>
              <a:pPr algn="ctr"/>
              <a:endParaRPr sz="1400" dirty="0">
                <a:cs typeface="+mn-ea"/>
                <a:sym typeface="+mn-lt"/>
              </a:endParaRPr>
            </a:p>
          </p:txBody>
        </p:sp>
        <p:sp>
          <p:nvSpPr>
            <p:cNvPr id="35" name="文本框 71">
              <a:extLst>
                <a:ext uri="{FF2B5EF4-FFF2-40B4-BE49-F238E27FC236}">
                  <a16:creationId xmlns:a16="http://schemas.microsoft.com/office/drawing/2014/main" id="{489692A2-6912-0348-A8B6-3A3B7B73D4F1}"/>
                </a:ext>
              </a:extLst>
            </p:cNvPr>
            <p:cNvSpPr txBox="1"/>
            <p:nvPr/>
          </p:nvSpPr>
          <p:spPr>
            <a:xfrm>
              <a:off x="1232140" y="1596389"/>
              <a:ext cx="2081071" cy="468227"/>
            </a:xfrm>
            <a:prstGeom prst="rect">
              <a:avLst/>
            </a:prstGeom>
            <a:noFill/>
          </p:spPr>
          <p:txBody>
            <a:bodyPr wrap="square">
              <a:spAutoFit/>
            </a:bodyPr>
            <a:lstStyle/>
            <a:p>
              <a:pPr lvl="0" algn="ctr"/>
              <a:r>
                <a:rPr lang="zh-CN" altLang="en-US" sz="1100" b="1" dirty="0">
                  <a:solidFill>
                    <a:srgbClr val="C00000"/>
                  </a:solidFill>
                  <a:latin typeface="微软雅黑" panose="020B0503020204020204" pitchFamily="34" charset="-122"/>
                  <a:ea typeface="微软雅黑" panose="020B0503020204020204" pitchFamily="34" charset="-122"/>
                  <a:cs typeface="+mn-cs"/>
                </a:rPr>
                <a:t>小规模专家知识 </a:t>
              </a:r>
              <a:endParaRPr lang="en-US" altLang="zh-CN" sz="1100" b="1" dirty="0">
                <a:solidFill>
                  <a:srgbClr val="C00000"/>
                </a:solidFill>
                <a:latin typeface="微软雅黑" panose="020B0503020204020204" pitchFamily="34" charset="-122"/>
                <a:ea typeface="微软雅黑" panose="020B0503020204020204" pitchFamily="34" charset="-122"/>
                <a:cs typeface="+mn-cs"/>
              </a:endParaRPr>
            </a:p>
            <a:p>
              <a:pPr algn="ctr"/>
              <a:r>
                <a:rPr lang="en-US" altLang="zh-CN" sz="1100" dirty="0">
                  <a:latin typeface="微软雅黑" panose="020B0503020204020204" pitchFamily="34" charset="-122"/>
                  <a:ea typeface="微软雅黑" panose="020B0503020204020204" pitchFamily="34" charset="-122"/>
                  <a:cs typeface="+mn-cs"/>
                </a:rPr>
                <a:t>1950~1990</a:t>
              </a:r>
              <a:endParaRPr lang="zh-CN" altLang="en-US" sz="1100" dirty="0"/>
            </a:p>
          </p:txBody>
        </p:sp>
        <p:sp>
          <p:nvSpPr>
            <p:cNvPr id="36" name="文本框 72">
              <a:extLst>
                <a:ext uri="{FF2B5EF4-FFF2-40B4-BE49-F238E27FC236}">
                  <a16:creationId xmlns:a16="http://schemas.microsoft.com/office/drawing/2014/main" id="{8083F071-5657-3140-A96D-547F6CD46EB0}"/>
                </a:ext>
              </a:extLst>
            </p:cNvPr>
            <p:cNvSpPr txBox="1"/>
            <p:nvPr/>
          </p:nvSpPr>
          <p:spPr>
            <a:xfrm>
              <a:off x="4408419" y="2961957"/>
              <a:ext cx="2009164" cy="468227"/>
            </a:xfrm>
            <a:prstGeom prst="rect">
              <a:avLst/>
            </a:prstGeom>
            <a:noFill/>
          </p:spPr>
          <p:txBody>
            <a:bodyPr wrap="square">
              <a:spAutoFit/>
            </a:bodyPr>
            <a:lstStyle/>
            <a:p>
              <a:pPr lvl="0" algn="ctr">
                <a:lnSpc>
                  <a:spcPct val="100000"/>
                </a:lnSpc>
                <a:spcAft>
                  <a:spcPts val="0"/>
                </a:spcAft>
                <a:buNone/>
              </a:pPr>
              <a:r>
                <a:rPr lang="zh-CN" altLang="en-US" sz="1100" dirty="0">
                  <a:latin typeface="微软雅黑" panose="020B0503020204020204" pitchFamily="34" charset="-122"/>
                  <a:ea typeface="微软雅黑" panose="020B0503020204020204" pitchFamily="34" charset="-122"/>
                  <a:cs typeface="+mn-cs"/>
                </a:rPr>
                <a:t>语料库统计模型</a:t>
              </a:r>
              <a:endParaRPr lang="en-US" altLang="zh-CN" sz="1100" dirty="0">
                <a:latin typeface="微软雅黑" panose="020B0503020204020204" pitchFamily="34" charset="-122"/>
                <a:ea typeface="微软雅黑" panose="020B0503020204020204" pitchFamily="34" charset="-122"/>
                <a:cs typeface="+mn-cs"/>
              </a:endParaRPr>
            </a:p>
            <a:p>
              <a:pPr algn="ctr"/>
              <a:r>
                <a:rPr lang="en-US" altLang="zh-CN" sz="1100" dirty="0">
                  <a:latin typeface="微软雅黑" panose="020B0503020204020204" pitchFamily="34" charset="-122"/>
                  <a:ea typeface="微软雅黑" panose="020B0503020204020204" pitchFamily="34" charset="-122"/>
                  <a:cs typeface="+mn-cs"/>
                </a:rPr>
                <a:t>1990~2010</a:t>
              </a:r>
              <a:endParaRPr lang="zh-CN" altLang="en-US" sz="1100" dirty="0"/>
            </a:p>
          </p:txBody>
        </p:sp>
        <p:sp>
          <p:nvSpPr>
            <p:cNvPr id="37" name="文本框 73">
              <a:extLst>
                <a:ext uri="{FF2B5EF4-FFF2-40B4-BE49-F238E27FC236}">
                  <a16:creationId xmlns:a16="http://schemas.microsoft.com/office/drawing/2014/main" id="{61E55583-62B5-734B-8FD4-EBE938A57B1C}"/>
                </a:ext>
              </a:extLst>
            </p:cNvPr>
            <p:cNvSpPr txBox="1"/>
            <p:nvPr/>
          </p:nvSpPr>
          <p:spPr>
            <a:xfrm>
              <a:off x="6020052" y="1596389"/>
              <a:ext cx="1965969" cy="468227"/>
            </a:xfrm>
            <a:prstGeom prst="rect">
              <a:avLst/>
            </a:prstGeom>
            <a:noFill/>
          </p:spPr>
          <p:txBody>
            <a:bodyPr wrap="square">
              <a:spAutoFit/>
            </a:bodyPr>
            <a:lstStyle/>
            <a:p>
              <a:pPr lvl="0" algn="ctr"/>
              <a:r>
                <a:rPr lang="en-US" altLang="zh-CN" sz="1100" dirty="0" err="1">
                  <a:latin typeface="微软雅黑" panose="020B0503020204020204" pitchFamily="34" charset="-122"/>
                  <a:ea typeface="微软雅黑" panose="020B0503020204020204" pitchFamily="34" charset="-122"/>
                  <a:cs typeface="+mn-cs"/>
                </a:rPr>
                <a:t>深度学习</a:t>
              </a:r>
              <a:r>
                <a:rPr lang="zh-CN" altLang="en-US" sz="1100" dirty="0">
                  <a:latin typeface="微软雅黑" panose="020B0503020204020204" pitchFamily="34" charset="-122"/>
                  <a:ea typeface="微软雅黑" panose="020B0503020204020204" pitchFamily="34" charset="-122"/>
                  <a:cs typeface="+mn-cs"/>
                </a:rPr>
                <a:t>模型 </a:t>
              </a:r>
              <a:endParaRPr lang="en-US" altLang="zh-CN" sz="1100" dirty="0">
                <a:latin typeface="微软雅黑" panose="020B0503020204020204" pitchFamily="34" charset="-122"/>
                <a:ea typeface="微软雅黑" panose="020B0503020204020204" pitchFamily="34" charset="-122"/>
                <a:cs typeface="+mn-cs"/>
              </a:endParaRPr>
            </a:p>
            <a:p>
              <a:pPr lvl="0" algn="ctr"/>
              <a:r>
                <a:rPr lang="en-US" altLang="zh-CN" sz="1100" dirty="0">
                  <a:latin typeface="微软雅黑" panose="020B0503020204020204" pitchFamily="34" charset="-122"/>
                  <a:ea typeface="微软雅黑" panose="020B0503020204020204" pitchFamily="34" charset="-122"/>
                  <a:cs typeface="+mn-cs"/>
                </a:rPr>
                <a:t>2010~</a:t>
              </a:r>
              <a:r>
                <a:rPr lang="en-US" altLang="zh-CN" sz="1100" dirty="0">
                  <a:latin typeface="微软雅黑" panose="020B0503020204020204" pitchFamily="34" charset="-122"/>
                  <a:ea typeface="微软雅黑" panose="020B0503020204020204" pitchFamily="34" charset="-122"/>
                </a:rPr>
                <a:t>2017</a:t>
              </a:r>
              <a:endParaRPr lang="zh-CN" altLang="en-US" sz="1100" dirty="0"/>
            </a:p>
          </p:txBody>
        </p:sp>
        <p:sp>
          <p:nvSpPr>
            <p:cNvPr id="38" name="文本框 74">
              <a:extLst>
                <a:ext uri="{FF2B5EF4-FFF2-40B4-BE49-F238E27FC236}">
                  <a16:creationId xmlns:a16="http://schemas.microsoft.com/office/drawing/2014/main" id="{FBA5F447-7062-4D43-9DA0-B3A4174B391E}"/>
                </a:ext>
              </a:extLst>
            </p:cNvPr>
            <p:cNvSpPr txBox="1"/>
            <p:nvPr/>
          </p:nvSpPr>
          <p:spPr>
            <a:xfrm>
              <a:off x="6650166" y="2957323"/>
              <a:ext cx="2158679" cy="468227"/>
            </a:xfrm>
            <a:prstGeom prst="rect">
              <a:avLst/>
            </a:prstGeom>
            <a:noFill/>
          </p:spPr>
          <p:txBody>
            <a:bodyPr wrap="square">
              <a:spAutoFit/>
            </a:bodyPr>
            <a:lstStyle/>
            <a:p>
              <a:pPr lvl="0" algn="ctr"/>
              <a:r>
                <a:rPr lang="zh-CN" altLang="en-US" sz="1100" dirty="0">
                  <a:latin typeface="微软雅黑" panose="020B0503020204020204" pitchFamily="34" charset="-122"/>
                  <a:ea typeface="微软雅黑" panose="020B0503020204020204" pitchFamily="34" charset="-122"/>
                  <a:cs typeface="+mn-cs"/>
                </a:rPr>
                <a:t>大规模预训练模型</a:t>
              </a:r>
              <a:endParaRPr lang="en-US" altLang="zh-CN" sz="1100" dirty="0">
                <a:latin typeface="微软雅黑" panose="020B0503020204020204" pitchFamily="34" charset="-122"/>
                <a:ea typeface="微软雅黑" panose="020B0503020204020204" pitchFamily="34" charset="-122"/>
                <a:cs typeface="+mn-cs"/>
              </a:endParaRPr>
            </a:p>
            <a:p>
              <a:pPr algn="ctr"/>
              <a:r>
                <a:rPr lang="en-US" altLang="zh-CN" sz="1100" dirty="0">
                  <a:latin typeface="微软雅黑" panose="020B0503020204020204" pitchFamily="34" charset="-122"/>
                  <a:ea typeface="微软雅黑" panose="020B0503020204020204" pitchFamily="34" charset="-122"/>
                  <a:cs typeface="+mn-cs"/>
                </a:rPr>
                <a:t>2018~</a:t>
              </a:r>
              <a:r>
                <a:rPr lang="zh-CN" altLang="en-US" sz="1100" dirty="0">
                  <a:latin typeface="微软雅黑" panose="020B0503020204020204" pitchFamily="34" charset="-122"/>
                  <a:ea typeface="微软雅黑" panose="020B0503020204020204" pitchFamily="34" charset="-122"/>
                </a:rPr>
                <a:t>至今</a:t>
              </a:r>
              <a:endParaRPr lang="en-US" altLang="zh-CN" sz="1100" dirty="0">
                <a:latin typeface="微软雅黑" panose="020B0503020204020204" pitchFamily="34" charset="-122"/>
                <a:ea typeface="微软雅黑" panose="020B0503020204020204" pitchFamily="34" charset="-122"/>
              </a:endParaRPr>
            </a:p>
          </p:txBody>
        </p:sp>
        <p:sp>
          <p:nvSpPr>
            <p:cNvPr id="39" name="等腰三角形 40">
              <a:extLst>
                <a:ext uri="{FF2B5EF4-FFF2-40B4-BE49-F238E27FC236}">
                  <a16:creationId xmlns:a16="http://schemas.microsoft.com/office/drawing/2014/main" id="{C8265CB5-A59C-C447-A02E-7050FDA00C67}"/>
                </a:ext>
              </a:extLst>
            </p:cNvPr>
            <p:cNvSpPr/>
            <p:nvPr/>
          </p:nvSpPr>
          <p:spPr>
            <a:xfrm rot="5400000">
              <a:off x="7314306" y="2384559"/>
              <a:ext cx="545714" cy="284686"/>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0" name="ïşḻïďê-Pentagon 5">
              <a:extLst>
                <a:ext uri="{FF2B5EF4-FFF2-40B4-BE49-F238E27FC236}">
                  <a16:creationId xmlns:a16="http://schemas.microsoft.com/office/drawing/2014/main" id="{D8C77A76-9DED-334A-B5A2-E1C725B0EF62}"/>
                </a:ext>
              </a:extLst>
            </p:cNvPr>
            <p:cNvSpPr/>
            <p:nvPr/>
          </p:nvSpPr>
          <p:spPr bwMode="auto">
            <a:xfrm>
              <a:off x="6420124" y="2255079"/>
              <a:ext cx="1165825" cy="523402"/>
            </a:xfrm>
            <a:prstGeom prst="homePlate">
              <a:avLst/>
            </a:pr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anchor="ctr"/>
            <a:lstStyle/>
            <a:p>
              <a:pPr algn="ctr"/>
              <a:endParaRPr sz="1400" dirty="0">
                <a:cs typeface="+mn-ea"/>
                <a:sym typeface="+mn-lt"/>
              </a:endParaRPr>
            </a:p>
          </p:txBody>
        </p:sp>
        <p:sp>
          <p:nvSpPr>
            <p:cNvPr id="41" name="等腰三角形 41">
              <a:extLst>
                <a:ext uri="{FF2B5EF4-FFF2-40B4-BE49-F238E27FC236}">
                  <a16:creationId xmlns:a16="http://schemas.microsoft.com/office/drawing/2014/main" id="{5A77EEB0-34DA-D341-9E55-39CEC9D1AB1F}"/>
                </a:ext>
              </a:extLst>
            </p:cNvPr>
            <p:cNvSpPr/>
            <p:nvPr/>
          </p:nvSpPr>
          <p:spPr>
            <a:xfrm rot="5400000">
              <a:off x="6287071" y="2373561"/>
              <a:ext cx="545714" cy="284686"/>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nvGrpSpPr>
            <p:cNvPr id="42" name="组合 17">
              <a:extLst>
                <a:ext uri="{FF2B5EF4-FFF2-40B4-BE49-F238E27FC236}">
                  <a16:creationId xmlns:a16="http://schemas.microsoft.com/office/drawing/2014/main" id="{763A4175-BEE1-F34D-A205-1E20291C729A}"/>
                </a:ext>
              </a:extLst>
            </p:cNvPr>
            <p:cNvGrpSpPr/>
            <p:nvPr/>
          </p:nvGrpSpPr>
          <p:grpSpPr>
            <a:xfrm>
              <a:off x="4463675" y="2235884"/>
              <a:ext cx="2076304" cy="545714"/>
              <a:chOff x="4595166" y="2349168"/>
              <a:chExt cx="1754329" cy="545714"/>
            </a:xfrm>
            <a:effectLst>
              <a:outerShdw blurRad="50800" dist="38100" dir="2700000" algn="tl" rotWithShape="0">
                <a:prstClr val="black">
                  <a:alpha val="40000"/>
                </a:prstClr>
              </a:outerShdw>
              <a:reflection blurRad="6350" stA="52000" endA="300" endPos="35000" dir="5400000" sy="-100000" algn="bl" rotWithShape="0"/>
            </a:effectLst>
          </p:grpSpPr>
          <p:sp>
            <p:nvSpPr>
              <p:cNvPr id="48" name="ïşḻïďê-Pentagon 5">
                <a:extLst>
                  <a:ext uri="{FF2B5EF4-FFF2-40B4-BE49-F238E27FC236}">
                    <a16:creationId xmlns:a16="http://schemas.microsoft.com/office/drawing/2014/main" id="{F3A33284-9896-D44E-8B82-AEEAFB3C5CAA}"/>
                  </a:ext>
                </a:extLst>
              </p:cNvPr>
              <p:cNvSpPr/>
              <p:nvPr/>
            </p:nvSpPr>
            <p:spPr bwMode="auto">
              <a:xfrm>
                <a:off x="4595167" y="2358188"/>
                <a:ext cx="1754328" cy="523402"/>
              </a:xfrm>
              <a:prstGeom prst="homePlate">
                <a:avLst/>
              </a:prstGeom>
              <a:solidFill>
                <a:schemeClr val="accent1"/>
              </a:solidFill>
              <a:ln w="19050">
                <a:noFill/>
                <a:round/>
                <a:headEnd/>
                <a:tailEnd/>
              </a:ln>
            </p:spPr>
            <p:txBody>
              <a:bodyPr anchor="ctr"/>
              <a:lstStyle/>
              <a:p>
                <a:pPr algn="ctr"/>
                <a:endParaRPr sz="1400" dirty="0">
                  <a:cs typeface="+mn-ea"/>
                  <a:sym typeface="+mn-lt"/>
                </a:endParaRPr>
              </a:p>
            </p:txBody>
          </p:sp>
          <p:sp>
            <p:nvSpPr>
              <p:cNvPr id="49" name="等腰三角形 9">
                <a:extLst>
                  <a:ext uri="{FF2B5EF4-FFF2-40B4-BE49-F238E27FC236}">
                    <a16:creationId xmlns:a16="http://schemas.microsoft.com/office/drawing/2014/main" id="{41A38E9A-5A43-6D48-8396-222076CC9802}"/>
                  </a:ext>
                </a:extLst>
              </p:cNvPr>
              <p:cNvSpPr/>
              <p:nvPr/>
            </p:nvSpPr>
            <p:spPr>
              <a:xfrm rot="5400000">
                <a:off x="4442579" y="2501755"/>
                <a:ext cx="545714" cy="240539"/>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sp>
          <p:nvSpPr>
            <p:cNvPr id="43" name="任意多边形: 形状 76">
              <a:extLst>
                <a:ext uri="{FF2B5EF4-FFF2-40B4-BE49-F238E27FC236}">
                  <a16:creationId xmlns:a16="http://schemas.microsoft.com/office/drawing/2014/main" id="{C023A51B-E7CE-0A42-ACB1-EB1DB795B010}"/>
                </a:ext>
              </a:extLst>
            </p:cNvPr>
            <p:cNvSpPr/>
            <p:nvPr/>
          </p:nvSpPr>
          <p:spPr bwMode="auto">
            <a:xfrm>
              <a:off x="540517" y="2243047"/>
              <a:ext cx="4084185" cy="523402"/>
            </a:xfrm>
            <a:custGeom>
              <a:avLst/>
              <a:gdLst>
                <a:gd name="connsiteX0" fmla="*/ 0 w 4084185"/>
                <a:gd name="connsiteY0" fmla="*/ 0 h 523402"/>
                <a:gd name="connsiteX1" fmla="*/ 3822484 w 4084185"/>
                <a:gd name="connsiteY1" fmla="*/ 0 h 523402"/>
                <a:gd name="connsiteX2" fmla="*/ 4084185 w 4084185"/>
                <a:gd name="connsiteY2" fmla="*/ 261701 h 523402"/>
                <a:gd name="connsiteX3" fmla="*/ 3822484 w 4084185"/>
                <a:gd name="connsiteY3" fmla="*/ 523402 h 523402"/>
                <a:gd name="connsiteX4" fmla="*/ 0 w 4084185"/>
                <a:gd name="connsiteY4" fmla="*/ 523402 h 523402"/>
                <a:gd name="connsiteX5" fmla="*/ 425394 w 4084185"/>
                <a:gd name="connsiteY5" fmla="*/ 250129 h 523402"/>
                <a:gd name="connsiteX6" fmla="*/ 0 w 4084185"/>
                <a:gd name="connsiteY6" fmla="*/ 0 h 52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4185" h="523402">
                  <a:moveTo>
                    <a:pt x="0" y="0"/>
                  </a:moveTo>
                  <a:lnTo>
                    <a:pt x="3822484" y="0"/>
                  </a:lnTo>
                  <a:lnTo>
                    <a:pt x="4084185" y="261701"/>
                  </a:lnTo>
                  <a:lnTo>
                    <a:pt x="3822484" y="523402"/>
                  </a:lnTo>
                  <a:lnTo>
                    <a:pt x="0" y="523402"/>
                  </a:lnTo>
                  <a:lnTo>
                    <a:pt x="425394" y="250129"/>
                  </a:lnTo>
                  <a:lnTo>
                    <a:pt x="0" y="0"/>
                  </a:lnTo>
                  <a:close/>
                </a:path>
              </a:pathLst>
            </a:cu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square" anchor="ctr">
              <a:noAutofit/>
            </a:bodyPr>
            <a:lstStyle/>
            <a:p>
              <a:pPr algn="ctr"/>
              <a:endParaRPr sz="1400">
                <a:cs typeface="+mn-ea"/>
                <a:sym typeface="+mn-lt"/>
              </a:endParaRPr>
            </a:p>
          </p:txBody>
        </p:sp>
        <p:sp>
          <p:nvSpPr>
            <p:cNvPr id="44" name="椭圆 45">
              <a:extLst>
                <a:ext uri="{FF2B5EF4-FFF2-40B4-BE49-F238E27FC236}">
                  <a16:creationId xmlns:a16="http://schemas.microsoft.com/office/drawing/2014/main" id="{5B23B889-6E7D-AE4A-B13E-C0647B52F0D6}"/>
                </a:ext>
              </a:extLst>
            </p:cNvPr>
            <p:cNvSpPr/>
            <p:nvPr/>
          </p:nvSpPr>
          <p:spPr>
            <a:xfrm>
              <a:off x="2225051" y="2021810"/>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5" name="椭圆 46">
              <a:extLst>
                <a:ext uri="{FF2B5EF4-FFF2-40B4-BE49-F238E27FC236}">
                  <a16:creationId xmlns:a16="http://schemas.microsoft.com/office/drawing/2014/main" id="{D88215AB-CEE4-8444-9436-992025B72D05}"/>
                </a:ext>
              </a:extLst>
            </p:cNvPr>
            <p:cNvSpPr/>
            <p:nvPr/>
          </p:nvSpPr>
          <p:spPr>
            <a:xfrm>
              <a:off x="6955410" y="2026966"/>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6" name="椭圆 47">
              <a:extLst>
                <a:ext uri="{FF2B5EF4-FFF2-40B4-BE49-F238E27FC236}">
                  <a16:creationId xmlns:a16="http://schemas.microsoft.com/office/drawing/2014/main" id="{F907AD17-113B-9442-949A-58EDDA2BC4B5}"/>
                </a:ext>
              </a:extLst>
            </p:cNvPr>
            <p:cNvSpPr/>
            <p:nvPr/>
          </p:nvSpPr>
          <p:spPr>
            <a:xfrm>
              <a:off x="5353588" y="2875965"/>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7" name="椭圆 48">
              <a:extLst>
                <a:ext uri="{FF2B5EF4-FFF2-40B4-BE49-F238E27FC236}">
                  <a16:creationId xmlns:a16="http://schemas.microsoft.com/office/drawing/2014/main" id="{6646B613-D23F-F348-915C-05C68F34DB49}"/>
                </a:ext>
              </a:extLst>
            </p:cNvPr>
            <p:cNvSpPr/>
            <p:nvPr/>
          </p:nvSpPr>
          <p:spPr>
            <a:xfrm>
              <a:off x="7707217" y="2875146"/>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Tree>
    <p:extLst>
      <p:ext uri="{BB962C8B-B14F-4D97-AF65-F5344CB8AC3E}">
        <p14:creationId xmlns:p14="http://schemas.microsoft.com/office/powerpoint/2010/main" val="214295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73A668-BFBC-2447-B9C5-CAB8786B6D1C}"/>
              </a:ext>
            </a:extLst>
          </p:cNvPr>
          <p:cNvSpPr>
            <a:spLocks noGrp="1"/>
          </p:cNvSpPr>
          <p:nvPr>
            <p:ph type="sldNum" sz="quarter" idx="12"/>
          </p:nvPr>
        </p:nvSpPr>
        <p:spPr/>
        <p:txBody>
          <a:bodyPr/>
          <a:lstStyle/>
          <a:p>
            <a:fld id="{85F8B262-510B-45FB-9F68-19347AFD565E}" type="slidenum">
              <a:rPr lang="zh-CN" altLang="en-US" smtClean="0"/>
              <a:pPr/>
              <a:t>6</a:t>
            </a:fld>
            <a:endParaRPr lang="zh-CN" altLang="en-US" dirty="0"/>
          </a:p>
        </p:txBody>
      </p:sp>
      <p:sp>
        <p:nvSpPr>
          <p:cNvPr id="3" name="Footer Placeholder 2">
            <a:extLst>
              <a:ext uri="{FF2B5EF4-FFF2-40B4-BE49-F238E27FC236}">
                <a16:creationId xmlns:a16="http://schemas.microsoft.com/office/drawing/2014/main" id="{93E01173-0567-004B-ABF9-516401D45975}"/>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9AD161F-6747-EB47-91F8-F9FBC719111E}"/>
              </a:ext>
            </a:extLst>
          </p:cNvPr>
          <p:cNvSpPr>
            <a:spLocks noGrp="1"/>
          </p:cNvSpPr>
          <p:nvPr>
            <p:ph type="title"/>
          </p:nvPr>
        </p:nvSpPr>
        <p:spPr/>
        <p:txBody>
          <a:bodyPr/>
          <a:lstStyle/>
          <a:p>
            <a:r>
              <a:rPr lang="ja-JP" altLang="en-US"/>
              <a:t>基于向量表示的统计模型</a:t>
            </a:r>
            <a:endParaRPr lang="en-CN" dirty="0"/>
          </a:p>
        </p:txBody>
      </p:sp>
      <p:sp>
        <p:nvSpPr>
          <p:cNvPr id="5" name="Content Placeholder 4">
            <a:extLst>
              <a:ext uri="{FF2B5EF4-FFF2-40B4-BE49-F238E27FC236}">
                <a16:creationId xmlns:a16="http://schemas.microsoft.com/office/drawing/2014/main" id="{CB7D0A38-4C78-F14E-94A1-7C7D39247CFE}"/>
              </a:ext>
            </a:extLst>
          </p:cNvPr>
          <p:cNvSpPr>
            <a:spLocks noGrp="1"/>
          </p:cNvSpPr>
          <p:nvPr>
            <p:ph sz="quarter" idx="1"/>
          </p:nvPr>
        </p:nvSpPr>
        <p:spPr>
          <a:xfrm>
            <a:off x="5501768" y="3112034"/>
            <a:ext cx="6019672" cy="3268926"/>
          </a:xfrm>
        </p:spPr>
        <p:txBody>
          <a:bodyPr/>
          <a:lstStyle/>
          <a:p>
            <a:pPr>
              <a:lnSpc>
                <a:spcPct val="125000"/>
              </a:lnSpc>
              <a:spcBef>
                <a:spcPts val="600"/>
              </a:spcBef>
            </a:pPr>
            <a:r>
              <a:rPr lang="ja-JP" altLang="en-US" sz="2400" dirty="0">
                <a:latin typeface="Microsoft YaHei" panose="020B0503020204020204" pitchFamily="34" charset="-122"/>
                <a:ea typeface="Microsoft YaHei" panose="020B0503020204020204" pitchFamily="34" charset="-122"/>
              </a:rPr>
              <a:t>使用</a:t>
            </a:r>
            <a:r>
              <a:rPr lang="ja-JP" altLang="en-US" sz="2400" b="1" dirty="0">
                <a:solidFill>
                  <a:srgbClr val="C00000"/>
                </a:solidFill>
                <a:latin typeface="Microsoft YaHei" panose="020B0503020204020204" pitchFamily="34" charset="-122"/>
                <a:ea typeface="Microsoft YaHei" panose="020B0503020204020204" pitchFamily="34" charset="-122"/>
              </a:rPr>
              <a:t>高维</a:t>
            </a:r>
            <a:r>
              <a:rPr lang="ja-JP" altLang="en-US" sz="2400" b="1">
                <a:solidFill>
                  <a:srgbClr val="C00000"/>
                </a:solidFill>
                <a:latin typeface="Microsoft YaHei" panose="020B0503020204020204" pitchFamily="34" charset="-122"/>
                <a:ea typeface="Microsoft YaHei" panose="020B0503020204020204" pitchFamily="34" charset="-122"/>
              </a:rPr>
              <a:t>、离散</a:t>
            </a:r>
            <a:r>
              <a:rPr lang="zh-CN" altLang="en-US" sz="2400" b="1" dirty="0">
                <a:solidFill>
                  <a:srgbClr val="C00000"/>
                </a:solidFill>
                <a:latin typeface="Microsoft YaHei" panose="020B0503020204020204" pitchFamily="34" charset="-122"/>
                <a:ea typeface="Microsoft YaHei" panose="020B0503020204020204" pitchFamily="34" charset="-122"/>
              </a:rPr>
              <a:t>、稀疏</a:t>
            </a:r>
            <a:r>
              <a:rPr lang="ja-JP" altLang="en-US" sz="2400">
                <a:latin typeface="Microsoft YaHei" panose="020B0503020204020204" pitchFamily="34" charset="-122"/>
                <a:ea typeface="Microsoft YaHei" panose="020B0503020204020204" pitchFamily="34" charset="-122"/>
              </a:rPr>
              <a:t>的向量表示词</a:t>
            </a:r>
            <a:endParaRPr lang="en-US" altLang="ja-JP" sz="2400" dirty="0">
              <a:latin typeface="Microsoft YaHei" panose="020B0503020204020204" pitchFamily="34" charset="-122"/>
              <a:ea typeface="Microsoft YaHei" panose="020B0503020204020204" pitchFamily="34" charset="-122"/>
            </a:endParaRPr>
          </a:p>
          <a:p>
            <a:pPr lvl="1">
              <a:lnSpc>
                <a:spcPct val="125000"/>
              </a:lnSpc>
              <a:spcBef>
                <a:spcPts val="600"/>
              </a:spcBef>
            </a:pPr>
            <a:r>
              <a:rPr lang="ja-JP" altLang="en-US" sz="2000">
                <a:latin typeface="Microsoft YaHei" panose="020B0503020204020204" pitchFamily="34" charset="-122"/>
                <a:ea typeface="Microsoft YaHei" panose="020B0503020204020204" pitchFamily="34" charset="-122"/>
              </a:rPr>
              <a:t>维度</a:t>
            </a:r>
            <a:r>
              <a:rPr lang="ja-JP" altLang="en-US" sz="2000" dirty="0">
                <a:latin typeface="Microsoft YaHei" panose="020B0503020204020204" pitchFamily="34" charset="-122"/>
                <a:ea typeface="Microsoft YaHei" panose="020B0503020204020204" pitchFamily="34" charset="-122"/>
              </a:rPr>
              <a:t>为词表大小，其中只有一位为</a:t>
            </a:r>
            <a:r>
              <a:rPr lang="en-US" altLang="ja-JP" sz="2000" dirty="0">
                <a:latin typeface="Microsoft YaHei" panose="020B0503020204020204" pitchFamily="34" charset="-122"/>
                <a:ea typeface="Microsoft YaHei" panose="020B0503020204020204" pitchFamily="34" charset="-122"/>
              </a:rPr>
              <a:t>1</a:t>
            </a:r>
            <a:r>
              <a:rPr lang="ja-JP" altLang="en-US" sz="2000" dirty="0">
                <a:latin typeface="Microsoft YaHei" panose="020B0503020204020204" pitchFamily="34" charset="-122"/>
                <a:ea typeface="Microsoft YaHei" panose="020B0503020204020204" pitchFamily="34" charset="-122"/>
              </a:rPr>
              <a:t>，其余为</a:t>
            </a:r>
            <a:r>
              <a:rPr lang="en-US" altLang="ja-JP" sz="2000" dirty="0">
                <a:latin typeface="Microsoft YaHei" panose="020B0503020204020204" pitchFamily="34" charset="-122"/>
                <a:ea typeface="Microsoft YaHei" panose="020B0503020204020204" pitchFamily="34" charset="-122"/>
              </a:rPr>
              <a:t>0</a:t>
            </a:r>
          </a:p>
          <a:p>
            <a:pPr lvl="2">
              <a:lnSpc>
                <a:spcPct val="125000"/>
              </a:lnSpc>
              <a:spcBef>
                <a:spcPts val="600"/>
              </a:spcBef>
            </a:pPr>
            <a:r>
              <a:rPr lang="zh-CN" altLang="en-US" sz="1800" b="1" dirty="0">
                <a:solidFill>
                  <a:srgbClr val="C00000"/>
                </a:solidFill>
                <a:latin typeface="Microsoft YaHei" panose="020B0503020204020204" pitchFamily="34" charset="-122"/>
                <a:ea typeface="Microsoft YaHei" panose="020B0503020204020204" pitchFamily="34" charset="-122"/>
              </a:rPr>
              <a:t>   土豆</a:t>
            </a:r>
            <a:r>
              <a:rPr lang="zh-CN" altLang="en-US" sz="1800" dirty="0">
                <a:latin typeface="Microsoft YaHei" panose="020B0503020204020204" pitchFamily="34" charset="-122"/>
                <a:ea typeface="Microsoft YaHei" panose="020B0503020204020204" pitchFamily="34" charset="-122"/>
              </a:rPr>
              <a:t>：</a:t>
            </a:r>
            <a:r>
              <a:rPr lang="en-US" altLang="zh-CN" sz="1800" dirty="0">
                <a:solidFill>
                  <a:schemeClr val="tx2"/>
                </a:solidFill>
                <a:latin typeface="Microsoft YaHei" panose="020B0503020204020204" pitchFamily="34" charset="-122"/>
                <a:ea typeface="Microsoft YaHei" panose="020B0503020204020204" pitchFamily="34" charset="-122"/>
              </a:rPr>
              <a:t>[0, 0, 0, 0, 0, 0, 0, 0, </a:t>
            </a:r>
            <a:r>
              <a:rPr lang="en-US" altLang="zh-CN" sz="1800" dirty="0">
                <a:solidFill>
                  <a:srgbClr val="FF0000"/>
                </a:solidFill>
                <a:latin typeface="Microsoft YaHei" panose="020B0503020204020204" pitchFamily="34" charset="-122"/>
                <a:ea typeface="Microsoft YaHei" panose="020B0503020204020204" pitchFamily="34" charset="-122"/>
              </a:rPr>
              <a:t>1</a:t>
            </a:r>
            <a:r>
              <a:rPr lang="en-US" altLang="zh-CN" sz="1800" dirty="0">
                <a:solidFill>
                  <a:schemeClr val="tx2"/>
                </a:solidFill>
                <a:latin typeface="Microsoft YaHei" panose="020B0503020204020204" pitchFamily="34" charset="-122"/>
                <a:ea typeface="Microsoft YaHei" panose="020B0503020204020204" pitchFamily="34" charset="-122"/>
              </a:rPr>
              <a:t>, 0, 0, 0, 0, …]</a:t>
            </a:r>
            <a:endParaRPr lang="zh-CN" altLang="en-US" sz="1800" dirty="0">
              <a:solidFill>
                <a:schemeClr val="tx2"/>
              </a:solidFill>
              <a:latin typeface="Microsoft YaHei" panose="020B0503020204020204" pitchFamily="34" charset="-122"/>
              <a:ea typeface="Microsoft YaHei" panose="020B0503020204020204" pitchFamily="34" charset="-122"/>
            </a:endParaRPr>
          </a:p>
          <a:p>
            <a:pPr lvl="2">
              <a:lnSpc>
                <a:spcPct val="125000"/>
              </a:lnSpc>
              <a:spcBef>
                <a:spcPts val="600"/>
              </a:spcBef>
            </a:pPr>
            <a:r>
              <a:rPr lang="zh-CN" altLang="en-US" sz="1800" b="1" dirty="0">
                <a:solidFill>
                  <a:srgbClr val="C00000"/>
                </a:solidFill>
                <a:latin typeface="Microsoft YaHei" panose="020B0503020204020204" pitchFamily="34" charset="-122"/>
                <a:ea typeface="Microsoft YaHei" panose="020B0503020204020204" pitchFamily="34" charset="-122"/>
              </a:rPr>
              <a:t>马铃薯</a:t>
            </a:r>
            <a:r>
              <a:rPr lang="zh-CN" altLang="en-US" sz="1800" dirty="0">
                <a:latin typeface="Microsoft YaHei" panose="020B0503020204020204" pitchFamily="34" charset="-122"/>
                <a:ea typeface="Microsoft YaHei" panose="020B0503020204020204" pitchFamily="34" charset="-122"/>
              </a:rPr>
              <a:t>：</a:t>
            </a:r>
            <a:r>
              <a:rPr lang="en-US" altLang="zh-CN" sz="1800" dirty="0">
                <a:solidFill>
                  <a:schemeClr val="tx2"/>
                </a:solidFill>
                <a:latin typeface="Microsoft YaHei" panose="020B0503020204020204" pitchFamily="34" charset="-122"/>
                <a:ea typeface="Microsoft YaHei" panose="020B0503020204020204" pitchFamily="34" charset="-122"/>
              </a:rPr>
              <a:t>[0, 0, 0, 0, 0, 0, 0, </a:t>
            </a:r>
            <a:r>
              <a:rPr lang="en-US" altLang="zh-CN" sz="1800" dirty="0">
                <a:solidFill>
                  <a:srgbClr val="FF0000"/>
                </a:solidFill>
                <a:latin typeface="Microsoft YaHei" panose="020B0503020204020204" pitchFamily="34" charset="-122"/>
                <a:ea typeface="Microsoft YaHei" panose="020B0503020204020204" pitchFamily="34" charset="-122"/>
              </a:rPr>
              <a:t>1</a:t>
            </a:r>
            <a:r>
              <a:rPr lang="en-US" altLang="zh-CN" sz="1800" dirty="0">
                <a:solidFill>
                  <a:schemeClr val="tx2"/>
                </a:solidFill>
                <a:latin typeface="Microsoft YaHei" panose="020B0503020204020204" pitchFamily="34" charset="-122"/>
                <a:ea typeface="Microsoft YaHei" panose="020B0503020204020204" pitchFamily="34" charset="-122"/>
              </a:rPr>
              <a:t>, 0, 0, 0, 0, 0, …]</a:t>
            </a:r>
            <a:endParaRPr lang="en-US" altLang="ja-JP" sz="1800" dirty="0">
              <a:latin typeface="Microsoft YaHei" panose="020B0503020204020204" pitchFamily="34" charset="-122"/>
              <a:ea typeface="Microsoft YaHei" panose="020B0503020204020204" pitchFamily="34" charset="-122"/>
            </a:endParaRPr>
          </a:p>
          <a:p>
            <a:pPr lvl="0">
              <a:lnSpc>
                <a:spcPct val="125000"/>
              </a:lnSpc>
              <a:spcBef>
                <a:spcPts val="600"/>
              </a:spcBef>
              <a:defRPr/>
            </a:pPr>
            <a:r>
              <a:rPr lang="ja-JP" altLang="en-US" sz="2400">
                <a:solidFill>
                  <a:prstClr val="black"/>
                </a:solidFill>
                <a:latin typeface="Microsoft YaHei" panose="020B0503020204020204" pitchFamily="34" charset="-122"/>
                <a:ea typeface="Microsoft YaHei" panose="020B0503020204020204" pitchFamily="34" charset="-122"/>
              </a:rPr>
              <a:t>缺点</a:t>
            </a:r>
            <a:endParaRPr lang="en-US" altLang="ja-JP" sz="2400" dirty="0">
              <a:solidFill>
                <a:prstClr val="black"/>
              </a:solidFill>
              <a:latin typeface="Microsoft YaHei" panose="020B0503020204020204" pitchFamily="34" charset="-122"/>
              <a:ea typeface="Microsoft YaHei" panose="020B0503020204020204" pitchFamily="34" charset="-122"/>
            </a:endParaRPr>
          </a:p>
          <a:p>
            <a:pPr lvl="1">
              <a:lnSpc>
                <a:spcPct val="125000"/>
              </a:lnSpc>
              <a:spcBef>
                <a:spcPts val="600"/>
              </a:spcBef>
              <a:buClr>
                <a:srgbClr val="4472C4"/>
              </a:buClr>
              <a:defRPr/>
            </a:pPr>
            <a:r>
              <a:rPr lang="ja-JP" altLang="en-US" sz="2000">
                <a:solidFill>
                  <a:prstClr val="black"/>
                </a:solidFill>
                <a:latin typeface="Microsoft YaHei" panose="020B0503020204020204" pitchFamily="34" charset="-122"/>
                <a:ea typeface="Microsoft YaHei" panose="020B0503020204020204" pitchFamily="34" charset="-122"/>
              </a:rPr>
              <a:t>严重的</a:t>
            </a:r>
            <a:r>
              <a:rPr lang="ja-JP" altLang="en-US" sz="2000" b="1">
                <a:solidFill>
                  <a:srgbClr val="C00000"/>
                </a:solidFill>
                <a:latin typeface="Microsoft YaHei" panose="020B0503020204020204" pitchFamily="34" charset="-122"/>
                <a:ea typeface="Microsoft YaHei" panose="020B0503020204020204" pitchFamily="34" charset="-122"/>
              </a:rPr>
              <a:t>数据稀疏</a:t>
            </a:r>
            <a:r>
              <a:rPr lang="ja-JP" altLang="en-US" sz="2000">
                <a:solidFill>
                  <a:prstClr val="black"/>
                </a:solidFill>
                <a:latin typeface="Microsoft YaHei" panose="020B0503020204020204" pitchFamily="34" charset="-122"/>
                <a:ea typeface="Microsoft YaHei" panose="020B0503020204020204" pitchFamily="34" charset="-122"/>
              </a:rPr>
              <a:t>问题</a:t>
            </a:r>
          </a:p>
          <a:p>
            <a:pPr lvl="1">
              <a:lnSpc>
                <a:spcPct val="125000"/>
              </a:lnSpc>
              <a:spcBef>
                <a:spcPts val="600"/>
              </a:spcBef>
              <a:buClr>
                <a:srgbClr val="4472C4"/>
              </a:buClr>
              <a:defRPr/>
            </a:pPr>
            <a:r>
              <a:rPr lang="ja-JP" altLang="en-US" sz="2000">
                <a:solidFill>
                  <a:prstClr val="black"/>
                </a:solidFill>
                <a:latin typeface="Microsoft YaHei" panose="020B0503020204020204" pitchFamily="34" charset="-122"/>
                <a:ea typeface="Microsoft YaHei" panose="020B0503020204020204" pitchFamily="34" charset="-122"/>
              </a:rPr>
              <a:t>无法处理</a:t>
            </a:r>
            <a:r>
              <a:rPr lang="zh-CN" altLang="en-US" sz="2000" dirty="0">
                <a:solidFill>
                  <a:prstClr val="black"/>
                </a:solidFill>
                <a:latin typeface="Microsoft YaHei" panose="020B0503020204020204" pitchFamily="34" charset="-122"/>
                <a:ea typeface="Microsoft YaHei" panose="020B0503020204020204" pitchFamily="34" charset="-122"/>
              </a:rPr>
              <a:t>“</a:t>
            </a:r>
            <a:r>
              <a:rPr lang="zh-CN" altLang="en-US" sz="2000" b="1" dirty="0">
                <a:solidFill>
                  <a:srgbClr val="C00000"/>
                </a:solidFill>
                <a:latin typeface="Microsoft YaHei" panose="020B0503020204020204" pitchFamily="34" charset="-122"/>
                <a:ea typeface="Microsoft YaHei" panose="020B0503020204020204" pitchFamily="34" charset="-122"/>
              </a:rPr>
              <a:t>多词一义</a:t>
            </a:r>
            <a:r>
              <a:rPr lang="zh-CN" altLang="en-US" sz="2000" dirty="0">
                <a:solidFill>
                  <a:prstClr val="black"/>
                </a:solidFill>
                <a:latin typeface="Microsoft YaHei" panose="020B0503020204020204" pitchFamily="34" charset="-122"/>
                <a:ea typeface="Microsoft YaHei" panose="020B0503020204020204" pitchFamily="34" charset="-122"/>
              </a:rPr>
              <a:t>”的现象</a:t>
            </a:r>
            <a:endParaRPr lang="en-US" altLang="zh-CN" sz="2000" dirty="0">
              <a:solidFill>
                <a:prstClr val="black"/>
              </a:solidFill>
              <a:latin typeface="Microsoft YaHei" panose="020B0503020204020204" pitchFamily="34" charset="-122"/>
              <a:ea typeface="Microsoft YaHei" panose="020B0503020204020204" pitchFamily="34" charset="-122"/>
            </a:endParaRPr>
          </a:p>
        </p:txBody>
      </p:sp>
      <p:grpSp>
        <p:nvGrpSpPr>
          <p:cNvPr id="27" name="Group 26">
            <a:extLst>
              <a:ext uri="{FF2B5EF4-FFF2-40B4-BE49-F238E27FC236}">
                <a16:creationId xmlns:a16="http://schemas.microsoft.com/office/drawing/2014/main" id="{BB61D0C7-BCD1-154A-B096-5FAF09F20CCB}"/>
              </a:ext>
            </a:extLst>
          </p:cNvPr>
          <p:cNvGrpSpPr/>
          <p:nvPr/>
        </p:nvGrpSpPr>
        <p:grpSpPr>
          <a:xfrm>
            <a:off x="2868000" y="908265"/>
            <a:ext cx="6096000" cy="1687554"/>
            <a:chOff x="540517" y="1596389"/>
            <a:chExt cx="8268328" cy="1833795"/>
          </a:xfrm>
        </p:grpSpPr>
        <p:cxnSp>
          <p:nvCxnSpPr>
            <p:cNvPr id="28" name="直接连接符 68">
              <a:extLst>
                <a:ext uri="{FF2B5EF4-FFF2-40B4-BE49-F238E27FC236}">
                  <a16:creationId xmlns:a16="http://schemas.microsoft.com/office/drawing/2014/main" id="{BC3755DF-F67B-254C-A8AB-76E37B6A3017}"/>
                </a:ext>
              </a:extLst>
            </p:cNvPr>
            <p:cNvCxnSpPr>
              <a:cxnSpLocks/>
            </p:cNvCxnSpPr>
            <p:nvPr/>
          </p:nvCxnSpPr>
          <p:spPr>
            <a:xfrm>
              <a:off x="7754842" y="2348179"/>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67">
              <a:extLst>
                <a:ext uri="{FF2B5EF4-FFF2-40B4-BE49-F238E27FC236}">
                  <a16:creationId xmlns:a16="http://schemas.microsoft.com/office/drawing/2014/main" id="{0F3A8B38-50C2-9F4D-931A-FC76249D54D7}"/>
                </a:ext>
              </a:extLst>
            </p:cNvPr>
            <p:cNvCxnSpPr>
              <a:cxnSpLocks/>
            </p:cNvCxnSpPr>
            <p:nvPr/>
          </p:nvCxnSpPr>
          <p:spPr>
            <a:xfrm>
              <a:off x="7003036" y="2035424"/>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连接符 66">
              <a:extLst>
                <a:ext uri="{FF2B5EF4-FFF2-40B4-BE49-F238E27FC236}">
                  <a16:creationId xmlns:a16="http://schemas.microsoft.com/office/drawing/2014/main" id="{38D26322-3D80-B54E-9F87-D6FFBBE7D712}"/>
                </a:ext>
              </a:extLst>
            </p:cNvPr>
            <p:cNvCxnSpPr>
              <a:cxnSpLocks/>
            </p:cNvCxnSpPr>
            <p:nvPr/>
          </p:nvCxnSpPr>
          <p:spPr>
            <a:xfrm>
              <a:off x="5401213" y="2358205"/>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63">
              <a:extLst>
                <a:ext uri="{FF2B5EF4-FFF2-40B4-BE49-F238E27FC236}">
                  <a16:creationId xmlns:a16="http://schemas.microsoft.com/office/drawing/2014/main" id="{62DA9AB4-F6D6-8A4D-B574-80DE41D8B0CE}"/>
                </a:ext>
              </a:extLst>
            </p:cNvPr>
            <p:cNvCxnSpPr>
              <a:cxnSpLocks/>
            </p:cNvCxnSpPr>
            <p:nvPr/>
          </p:nvCxnSpPr>
          <p:spPr>
            <a:xfrm>
              <a:off x="2272676" y="2025738"/>
              <a:ext cx="0" cy="607862"/>
            </a:xfrm>
            <a:prstGeom prst="line">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32" name="ïşḻïďê-Pentagon 5">
              <a:extLst>
                <a:ext uri="{FF2B5EF4-FFF2-40B4-BE49-F238E27FC236}">
                  <a16:creationId xmlns:a16="http://schemas.microsoft.com/office/drawing/2014/main" id="{082385D8-8592-444F-BAAB-87265F6C135C}"/>
                </a:ext>
              </a:extLst>
            </p:cNvPr>
            <p:cNvSpPr/>
            <p:nvPr/>
          </p:nvSpPr>
          <p:spPr bwMode="auto">
            <a:xfrm>
              <a:off x="7451558" y="2251961"/>
              <a:ext cx="701818" cy="523402"/>
            </a:xfrm>
            <a:prstGeom prst="homePlate">
              <a:avLst/>
            </a:pr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anchor="ctr"/>
            <a:lstStyle/>
            <a:p>
              <a:pPr algn="ctr"/>
              <a:endParaRPr sz="1400" dirty="0">
                <a:cs typeface="+mn-ea"/>
                <a:sym typeface="+mn-lt"/>
              </a:endParaRPr>
            </a:p>
          </p:txBody>
        </p:sp>
        <p:sp>
          <p:nvSpPr>
            <p:cNvPr id="33" name="文本框 71">
              <a:extLst>
                <a:ext uri="{FF2B5EF4-FFF2-40B4-BE49-F238E27FC236}">
                  <a16:creationId xmlns:a16="http://schemas.microsoft.com/office/drawing/2014/main" id="{7F5FB094-67B0-7C42-8158-61C00AF208EA}"/>
                </a:ext>
              </a:extLst>
            </p:cNvPr>
            <p:cNvSpPr txBox="1"/>
            <p:nvPr/>
          </p:nvSpPr>
          <p:spPr>
            <a:xfrm>
              <a:off x="1232140" y="1596389"/>
              <a:ext cx="2081071" cy="468227"/>
            </a:xfrm>
            <a:prstGeom prst="rect">
              <a:avLst/>
            </a:prstGeom>
            <a:noFill/>
          </p:spPr>
          <p:txBody>
            <a:bodyPr wrap="square">
              <a:spAutoFit/>
            </a:bodyPr>
            <a:lstStyle/>
            <a:p>
              <a:pPr lvl="0" algn="ctr"/>
              <a:r>
                <a:rPr lang="zh-CN" altLang="en-US" sz="1100" dirty="0">
                  <a:latin typeface="微软雅黑" panose="020B0503020204020204" pitchFamily="34" charset="-122"/>
                  <a:ea typeface="微软雅黑" panose="020B0503020204020204" pitchFamily="34" charset="-122"/>
                  <a:cs typeface="+mn-cs"/>
                </a:rPr>
                <a:t>小规模专家知识 </a:t>
              </a:r>
              <a:endParaRPr lang="en-US" altLang="zh-CN" sz="1100" dirty="0">
                <a:latin typeface="微软雅黑" panose="020B0503020204020204" pitchFamily="34" charset="-122"/>
                <a:ea typeface="微软雅黑" panose="020B0503020204020204" pitchFamily="34" charset="-122"/>
                <a:cs typeface="+mn-cs"/>
              </a:endParaRPr>
            </a:p>
            <a:p>
              <a:pPr algn="ctr"/>
              <a:r>
                <a:rPr lang="en-US" altLang="zh-CN" sz="1100" dirty="0">
                  <a:latin typeface="微软雅黑" panose="020B0503020204020204" pitchFamily="34" charset="-122"/>
                  <a:ea typeface="微软雅黑" panose="020B0503020204020204" pitchFamily="34" charset="-122"/>
                  <a:cs typeface="+mn-cs"/>
                </a:rPr>
                <a:t>1950~1990</a:t>
              </a:r>
              <a:endParaRPr lang="zh-CN" altLang="en-US" sz="1100" dirty="0"/>
            </a:p>
          </p:txBody>
        </p:sp>
        <p:sp>
          <p:nvSpPr>
            <p:cNvPr id="34" name="文本框 72">
              <a:extLst>
                <a:ext uri="{FF2B5EF4-FFF2-40B4-BE49-F238E27FC236}">
                  <a16:creationId xmlns:a16="http://schemas.microsoft.com/office/drawing/2014/main" id="{B6EB746E-F6CD-CD43-82C4-9EE776D30DDB}"/>
                </a:ext>
              </a:extLst>
            </p:cNvPr>
            <p:cNvSpPr txBox="1"/>
            <p:nvPr/>
          </p:nvSpPr>
          <p:spPr>
            <a:xfrm>
              <a:off x="4408419" y="2961957"/>
              <a:ext cx="2009164" cy="468227"/>
            </a:xfrm>
            <a:prstGeom prst="rect">
              <a:avLst/>
            </a:prstGeom>
            <a:noFill/>
          </p:spPr>
          <p:txBody>
            <a:bodyPr wrap="square">
              <a:spAutoFit/>
            </a:bodyPr>
            <a:lstStyle/>
            <a:p>
              <a:pPr lvl="0" algn="ctr">
                <a:lnSpc>
                  <a:spcPct val="100000"/>
                </a:lnSpc>
                <a:spcAft>
                  <a:spcPts val="0"/>
                </a:spcAft>
                <a:buNone/>
              </a:pPr>
              <a:r>
                <a:rPr lang="zh-CN" altLang="en-US" sz="1100" b="1" dirty="0">
                  <a:solidFill>
                    <a:srgbClr val="C00000"/>
                  </a:solidFill>
                  <a:latin typeface="微软雅黑" panose="020B0503020204020204" pitchFamily="34" charset="-122"/>
                  <a:ea typeface="微软雅黑" panose="020B0503020204020204" pitchFamily="34" charset="-122"/>
                  <a:cs typeface="+mn-cs"/>
                </a:rPr>
                <a:t>语料库统计模型</a:t>
              </a:r>
              <a:endParaRPr lang="en-US" altLang="zh-CN" sz="1100" b="1" dirty="0">
                <a:solidFill>
                  <a:srgbClr val="C00000"/>
                </a:solidFill>
                <a:latin typeface="微软雅黑" panose="020B0503020204020204" pitchFamily="34" charset="-122"/>
                <a:ea typeface="微软雅黑" panose="020B0503020204020204" pitchFamily="34" charset="-122"/>
                <a:cs typeface="+mn-cs"/>
              </a:endParaRPr>
            </a:p>
            <a:p>
              <a:pPr algn="ctr"/>
              <a:r>
                <a:rPr lang="en-US" altLang="zh-CN" sz="1100" dirty="0">
                  <a:latin typeface="微软雅黑" panose="020B0503020204020204" pitchFamily="34" charset="-122"/>
                  <a:ea typeface="微软雅黑" panose="020B0503020204020204" pitchFamily="34" charset="-122"/>
                  <a:cs typeface="+mn-cs"/>
                </a:rPr>
                <a:t>1990~2010</a:t>
              </a:r>
              <a:endParaRPr lang="zh-CN" altLang="en-US" sz="1100" dirty="0"/>
            </a:p>
          </p:txBody>
        </p:sp>
        <p:sp>
          <p:nvSpPr>
            <p:cNvPr id="35" name="文本框 73">
              <a:extLst>
                <a:ext uri="{FF2B5EF4-FFF2-40B4-BE49-F238E27FC236}">
                  <a16:creationId xmlns:a16="http://schemas.microsoft.com/office/drawing/2014/main" id="{7D87A125-F988-6F40-9652-10003692063D}"/>
                </a:ext>
              </a:extLst>
            </p:cNvPr>
            <p:cNvSpPr txBox="1"/>
            <p:nvPr/>
          </p:nvSpPr>
          <p:spPr>
            <a:xfrm>
              <a:off x="6020052" y="1596389"/>
              <a:ext cx="1965969" cy="468227"/>
            </a:xfrm>
            <a:prstGeom prst="rect">
              <a:avLst/>
            </a:prstGeom>
            <a:noFill/>
          </p:spPr>
          <p:txBody>
            <a:bodyPr wrap="square">
              <a:spAutoFit/>
            </a:bodyPr>
            <a:lstStyle/>
            <a:p>
              <a:pPr lvl="0" algn="ctr"/>
              <a:r>
                <a:rPr lang="en-US" altLang="zh-CN" sz="1100" dirty="0" err="1">
                  <a:latin typeface="微软雅黑" panose="020B0503020204020204" pitchFamily="34" charset="-122"/>
                  <a:ea typeface="微软雅黑" panose="020B0503020204020204" pitchFamily="34" charset="-122"/>
                  <a:cs typeface="+mn-cs"/>
                </a:rPr>
                <a:t>深度学习</a:t>
              </a:r>
              <a:r>
                <a:rPr lang="zh-CN" altLang="en-US" sz="1100" dirty="0">
                  <a:latin typeface="微软雅黑" panose="020B0503020204020204" pitchFamily="34" charset="-122"/>
                  <a:ea typeface="微软雅黑" panose="020B0503020204020204" pitchFamily="34" charset="-122"/>
                  <a:cs typeface="+mn-cs"/>
                </a:rPr>
                <a:t>模型 </a:t>
              </a:r>
              <a:endParaRPr lang="en-US" altLang="zh-CN" sz="1100" dirty="0">
                <a:latin typeface="微软雅黑" panose="020B0503020204020204" pitchFamily="34" charset="-122"/>
                <a:ea typeface="微软雅黑" panose="020B0503020204020204" pitchFamily="34" charset="-122"/>
                <a:cs typeface="+mn-cs"/>
              </a:endParaRPr>
            </a:p>
            <a:p>
              <a:pPr lvl="0" algn="ctr"/>
              <a:r>
                <a:rPr lang="en-US" altLang="zh-CN" sz="1100" dirty="0">
                  <a:latin typeface="微软雅黑" panose="020B0503020204020204" pitchFamily="34" charset="-122"/>
                  <a:ea typeface="微软雅黑" panose="020B0503020204020204" pitchFamily="34" charset="-122"/>
                  <a:cs typeface="+mn-cs"/>
                </a:rPr>
                <a:t>2010~</a:t>
              </a:r>
              <a:r>
                <a:rPr lang="en-US" altLang="zh-CN" sz="1100" dirty="0">
                  <a:latin typeface="微软雅黑" panose="020B0503020204020204" pitchFamily="34" charset="-122"/>
                  <a:ea typeface="微软雅黑" panose="020B0503020204020204" pitchFamily="34" charset="-122"/>
                </a:rPr>
                <a:t>2017</a:t>
              </a:r>
              <a:endParaRPr lang="zh-CN" altLang="en-US" sz="1100" dirty="0"/>
            </a:p>
          </p:txBody>
        </p:sp>
        <p:sp>
          <p:nvSpPr>
            <p:cNvPr id="36" name="文本框 74">
              <a:extLst>
                <a:ext uri="{FF2B5EF4-FFF2-40B4-BE49-F238E27FC236}">
                  <a16:creationId xmlns:a16="http://schemas.microsoft.com/office/drawing/2014/main" id="{BC4468DA-312F-044D-9958-110EE2F520D2}"/>
                </a:ext>
              </a:extLst>
            </p:cNvPr>
            <p:cNvSpPr txBox="1"/>
            <p:nvPr/>
          </p:nvSpPr>
          <p:spPr>
            <a:xfrm>
              <a:off x="6650166" y="2957323"/>
              <a:ext cx="2158679" cy="468227"/>
            </a:xfrm>
            <a:prstGeom prst="rect">
              <a:avLst/>
            </a:prstGeom>
            <a:noFill/>
          </p:spPr>
          <p:txBody>
            <a:bodyPr wrap="square">
              <a:spAutoFit/>
            </a:bodyPr>
            <a:lstStyle/>
            <a:p>
              <a:pPr lvl="0" algn="ctr"/>
              <a:r>
                <a:rPr lang="zh-CN" altLang="en-US" sz="1100" dirty="0">
                  <a:latin typeface="微软雅黑" panose="020B0503020204020204" pitchFamily="34" charset="-122"/>
                  <a:ea typeface="微软雅黑" panose="020B0503020204020204" pitchFamily="34" charset="-122"/>
                  <a:cs typeface="+mn-cs"/>
                </a:rPr>
                <a:t>大规模预训练模型</a:t>
              </a:r>
              <a:endParaRPr lang="en-US" altLang="zh-CN" sz="1100" dirty="0">
                <a:latin typeface="微软雅黑" panose="020B0503020204020204" pitchFamily="34" charset="-122"/>
                <a:ea typeface="微软雅黑" panose="020B0503020204020204" pitchFamily="34" charset="-122"/>
                <a:cs typeface="+mn-cs"/>
              </a:endParaRPr>
            </a:p>
            <a:p>
              <a:pPr algn="ctr"/>
              <a:r>
                <a:rPr lang="en-US" altLang="zh-CN" sz="1100" dirty="0">
                  <a:latin typeface="微软雅黑" panose="020B0503020204020204" pitchFamily="34" charset="-122"/>
                  <a:ea typeface="微软雅黑" panose="020B0503020204020204" pitchFamily="34" charset="-122"/>
                  <a:cs typeface="+mn-cs"/>
                </a:rPr>
                <a:t>2018~</a:t>
              </a:r>
              <a:r>
                <a:rPr lang="zh-CN" altLang="en-US" sz="1100" dirty="0">
                  <a:latin typeface="微软雅黑" panose="020B0503020204020204" pitchFamily="34" charset="-122"/>
                  <a:ea typeface="微软雅黑" panose="020B0503020204020204" pitchFamily="34" charset="-122"/>
                </a:rPr>
                <a:t>至今</a:t>
              </a:r>
              <a:endParaRPr lang="en-US" altLang="zh-CN" sz="1100" dirty="0">
                <a:latin typeface="微软雅黑" panose="020B0503020204020204" pitchFamily="34" charset="-122"/>
                <a:ea typeface="微软雅黑" panose="020B0503020204020204" pitchFamily="34" charset="-122"/>
              </a:endParaRPr>
            </a:p>
          </p:txBody>
        </p:sp>
        <p:sp>
          <p:nvSpPr>
            <p:cNvPr id="37" name="等腰三角形 40">
              <a:extLst>
                <a:ext uri="{FF2B5EF4-FFF2-40B4-BE49-F238E27FC236}">
                  <a16:creationId xmlns:a16="http://schemas.microsoft.com/office/drawing/2014/main" id="{6B650127-EE75-9745-8BAC-C38029C48FE8}"/>
                </a:ext>
              </a:extLst>
            </p:cNvPr>
            <p:cNvSpPr/>
            <p:nvPr/>
          </p:nvSpPr>
          <p:spPr>
            <a:xfrm rot="5400000">
              <a:off x="7314306" y="2384559"/>
              <a:ext cx="545714" cy="284686"/>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8" name="ïşḻïďê-Pentagon 5">
              <a:extLst>
                <a:ext uri="{FF2B5EF4-FFF2-40B4-BE49-F238E27FC236}">
                  <a16:creationId xmlns:a16="http://schemas.microsoft.com/office/drawing/2014/main" id="{9A7A1B2E-4310-5348-A460-9FD2580B2F80}"/>
                </a:ext>
              </a:extLst>
            </p:cNvPr>
            <p:cNvSpPr/>
            <p:nvPr/>
          </p:nvSpPr>
          <p:spPr bwMode="auto">
            <a:xfrm>
              <a:off x="6420124" y="2255079"/>
              <a:ext cx="1165825" cy="523402"/>
            </a:xfrm>
            <a:prstGeom prst="homePlate">
              <a:avLst/>
            </a:pr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anchor="ctr"/>
            <a:lstStyle/>
            <a:p>
              <a:pPr algn="ctr"/>
              <a:endParaRPr sz="1400" dirty="0">
                <a:cs typeface="+mn-ea"/>
                <a:sym typeface="+mn-lt"/>
              </a:endParaRPr>
            </a:p>
          </p:txBody>
        </p:sp>
        <p:sp>
          <p:nvSpPr>
            <p:cNvPr id="39" name="等腰三角形 41">
              <a:extLst>
                <a:ext uri="{FF2B5EF4-FFF2-40B4-BE49-F238E27FC236}">
                  <a16:creationId xmlns:a16="http://schemas.microsoft.com/office/drawing/2014/main" id="{2CDF8223-4D9D-AB40-B230-7727062FA12F}"/>
                </a:ext>
              </a:extLst>
            </p:cNvPr>
            <p:cNvSpPr/>
            <p:nvPr/>
          </p:nvSpPr>
          <p:spPr>
            <a:xfrm rot="5400000">
              <a:off x="6287071" y="2373561"/>
              <a:ext cx="545714" cy="284686"/>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nvGrpSpPr>
            <p:cNvPr id="40" name="组合 17">
              <a:extLst>
                <a:ext uri="{FF2B5EF4-FFF2-40B4-BE49-F238E27FC236}">
                  <a16:creationId xmlns:a16="http://schemas.microsoft.com/office/drawing/2014/main" id="{5989F686-C195-9C48-8DF2-9E22DDC4AF50}"/>
                </a:ext>
              </a:extLst>
            </p:cNvPr>
            <p:cNvGrpSpPr/>
            <p:nvPr/>
          </p:nvGrpSpPr>
          <p:grpSpPr>
            <a:xfrm>
              <a:off x="4463675" y="2235884"/>
              <a:ext cx="2076304" cy="545714"/>
              <a:chOff x="4595166" y="2349168"/>
              <a:chExt cx="1754329" cy="545714"/>
            </a:xfrm>
            <a:effectLst>
              <a:outerShdw blurRad="50800" dist="38100" dir="2700000" algn="tl" rotWithShape="0">
                <a:prstClr val="black">
                  <a:alpha val="40000"/>
                </a:prstClr>
              </a:outerShdw>
              <a:reflection blurRad="6350" stA="52000" endA="300" endPos="35000" dir="5400000" sy="-100000" algn="bl" rotWithShape="0"/>
            </a:effectLst>
          </p:grpSpPr>
          <p:sp>
            <p:nvSpPr>
              <p:cNvPr id="46" name="ïşḻïďê-Pentagon 5">
                <a:extLst>
                  <a:ext uri="{FF2B5EF4-FFF2-40B4-BE49-F238E27FC236}">
                    <a16:creationId xmlns:a16="http://schemas.microsoft.com/office/drawing/2014/main" id="{30CF7E31-E916-2840-9982-B3C36FDC4783}"/>
                  </a:ext>
                </a:extLst>
              </p:cNvPr>
              <p:cNvSpPr/>
              <p:nvPr/>
            </p:nvSpPr>
            <p:spPr bwMode="auto">
              <a:xfrm>
                <a:off x="4595167" y="2358188"/>
                <a:ext cx="1754328" cy="523402"/>
              </a:xfrm>
              <a:prstGeom prst="homePlate">
                <a:avLst/>
              </a:prstGeom>
              <a:solidFill>
                <a:schemeClr val="accent1"/>
              </a:solidFill>
              <a:ln w="19050">
                <a:noFill/>
                <a:round/>
                <a:headEnd/>
                <a:tailEnd/>
              </a:ln>
            </p:spPr>
            <p:txBody>
              <a:bodyPr anchor="ctr"/>
              <a:lstStyle/>
              <a:p>
                <a:pPr algn="ctr"/>
                <a:endParaRPr sz="1400" dirty="0">
                  <a:cs typeface="+mn-ea"/>
                  <a:sym typeface="+mn-lt"/>
                </a:endParaRPr>
              </a:p>
            </p:txBody>
          </p:sp>
          <p:sp>
            <p:nvSpPr>
              <p:cNvPr id="47" name="等腰三角形 9">
                <a:extLst>
                  <a:ext uri="{FF2B5EF4-FFF2-40B4-BE49-F238E27FC236}">
                    <a16:creationId xmlns:a16="http://schemas.microsoft.com/office/drawing/2014/main" id="{9ABBA6E5-1162-0747-B80F-488ED33CC2B4}"/>
                  </a:ext>
                </a:extLst>
              </p:cNvPr>
              <p:cNvSpPr/>
              <p:nvPr/>
            </p:nvSpPr>
            <p:spPr>
              <a:xfrm rot="5400000">
                <a:off x="4442579" y="2501755"/>
                <a:ext cx="545714" cy="240539"/>
              </a:xfrm>
              <a:prstGeom prst="triangle">
                <a:avLst>
                  <a:gd name="adj" fmla="val 4778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sp>
          <p:nvSpPr>
            <p:cNvPr id="41" name="任意多边形: 形状 76">
              <a:extLst>
                <a:ext uri="{FF2B5EF4-FFF2-40B4-BE49-F238E27FC236}">
                  <a16:creationId xmlns:a16="http://schemas.microsoft.com/office/drawing/2014/main" id="{7B473E79-3D60-734D-9785-F090A5D0279D}"/>
                </a:ext>
              </a:extLst>
            </p:cNvPr>
            <p:cNvSpPr/>
            <p:nvPr/>
          </p:nvSpPr>
          <p:spPr bwMode="auto">
            <a:xfrm>
              <a:off x="540517" y="2243047"/>
              <a:ext cx="4084185" cy="523402"/>
            </a:xfrm>
            <a:custGeom>
              <a:avLst/>
              <a:gdLst>
                <a:gd name="connsiteX0" fmla="*/ 0 w 4084185"/>
                <a:gd name="connsiteY0" fmla="*/ 0 h 523402"/>
                <a:gd name="connsiteX1" fmla="*/ 3822484 w 4084185"/>
                <a:gd name="connsiteY1" fmla="*/ 0 h 523402"/>
                <a:gd name="connsiteX2" fmla="*/ 4084185 w 4084185"/>
                <a:gd name="connsiteY2" fmla="*/ 261701 h 523402"/>
                <a:gd name="connsiteX3" fmla="*/ 3822484 w 4084185"/>
                <a:gd name="connsiteY3" fmla="*/ 523402 h 523402"/>
                <a:gd name="connsiteX4" fmla="*/ 0 w 4084185"/>
                <a:gd name="connsiteY4" fmla="*/ 523402 h 523402"/>
                <a:gd name="connsiteX5" fmla="*/ 425394 w 4084185"/>
                <a:gd name="connsiteY5" fmla="*/ 250129 h 523402"/>
                <a:gd name="connsiteX6" fmla="*/ 0 w 4084185"/>
                <a:gd name="connsiteY6" fmla="*/ 0 h 52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4185" h="523402">
                  <a:moveTo>
                    <a:pt x="0" y="0"/>
                  </a:moveTo>
                  <a:lnTo>
                    <a:pt x="3822484" y="0"/>
                  </a:lnTo>
                  <a:lnTo>
                    <a:pt x="4084185" y="261701"/>
                  </a:lnTo>
                  <a:lnTo>
                    <a:pt x="3822484" y="523402"/>
                  </a:lnTo>
                  <a:lnTo>
                    <a:pt x="0" y="523402"/>
                  </a:lnTo>
                  <a:lnTo>
                    <a:pt x="425394" y="250129"/>
                  </a:lnTo>
                  <a:lnTo>
                    <a:pt x="0" y="0"/>
                  </a:lnTo>
                  <a:close/>
                </a:path>
              </a:pathLst>
            </a:custGeom>
            <a:solidFill>
              <a:schemeClr val="accent1"/>
            </a:solidFill>
            <a:ln w="19050">
              <a:noFill/>
              <a:round/>
              <a:headEnd/>
              <a:tailEnd/>
            </a:ln>
            <a:effectLst>
              <a:outerShdw blurRad="50800" dist="38100" dir="2700000" algn="tl" rotWithShape="0">
                <a:prstClr val="black">
                  <a:alpha val="40000"/>
                </a:prstClr>
              </a:outerShdw>
              <a:reflection blurRad="6350" stA="52000" endA="300" endPos="35000" dir="5400000" sy="-100000" algn="bl" rotWithShape="0"/>
            </a:effectLst>
          </p:spPr>
          <p:txBody>
            <a:bodyPr wrap="square" anchor="ctr">
              <a:noAutofit/>
            </a:bodyPr>
            <a:lstStyle/>
            <a:p>
              <a:pPr algn="ctr"/>
              <a:endParaRPr sz="1400">
                <a:cs typeface="+mn-ea"/>
                <a:sym typeface="+mn-lt"/>
              </a:endParaRPr>
            </a:p>
          </p:txBody>
        </p:sp>
        <p:sp>
          <p:nvSpPr>
            <p:cNvPr id="42" name="椭圆 45">
              <a:extLst>
                <a:ext uri="{FF2B5EF4-FFF2-40B4-BE49-F238E27FC236}">
                  <a16:creationId xmlns:a16="http://schemas.microsoft.com/office/drawing/2014/main" id="{B34AAEF2-7980-7F42-A102-D22E5B813270}"/>
                </a:ext>
              </a:extLst>
            </p:cNvPr>
            <p:cNvSpPr/>
            <p:nvPr/>
          </p:nvSpPr>
          <p:spPr>
            <a:xfrm>
              <a:off x="2225051" y="2021810"/>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3" name="椭圆 46">
              <a:extLst>
                <a:ext uri="{FF2B5EF4-FFF2-40B4-BE49-F238E27FC236}">
                  <a16:creationId xmlns:a16="http://schemas.microsoft.com/office/drawing/2014/main" id="{2CBD4B25-458E-A84B-86C0-B8D8615BB976}"/>
                </a:ext>
              </a:extLst>
            </p:cNvPr>
            <p:cNvSpPr/>
            <p:nvPr/>
          </p:nvSpPr>
          <p:spPr>
            <a:xfrm>
              <a:off x="6955410" y="2026966"/>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4" name="椭圆 47">
              <a:extLst>
                <a:ext uri="{FF2B5EF4-FFF2-40B4-BE49-F238E27FC236}">
                  <a16:creationId xmlns:a16="http://schemas.microsoft.com/office/drawing/2014/main" id="{E50257B1-9DF4-FF4A-BC19-0C8BCB94E123}"/>
                </a:ext>
              </a:extLst>
            </p:cNvPr>
            <p:cNvSpPr/>
            <p:nvPr/>
          </p:nvSpPr>
          <p:spPr>
            <a:xfrm>
              <a:off x="5353588" y="2875965"/>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5" name="椭圆 48">
              <a:extLst>
                <a:ext uri="{FF2B5EF4-FFF2-40B4-BE49-F238E27FC236}">
                  <a16:creationId xmlns:a16="http://schemas.microsoft.com/office/drawing/2014/main" id="{35C7F444-33E7-314C-A799-0B851A12747A}"/>
                </a:ext>
              </a:extLst>
            </p:cNvPr>
            <p:cNvSpPr/>
            <p:nvPr/>
          </p:nvSpPr>
          <p:spPr>
            <a:xfrm>
              <a:off x="7707217" y="2875146"/>
              <a:ext cx="95250" cy="909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aphicFrame>
        <p:nvGraphicFramePr>
          <p:cNvPr id="58" name="Table 57">
            <a:extLst>
              <a:ext uri="{FF2B5EF4-FFF2-40B4-BE49-F238E27FC236}">
                <a16:creationId xmlns:a16="http://schemas.microsoft.com/office/drawing/2014/main" id="{B0CFB95E-32D1-344B-9F41-C49EE7BF720A}"/>
              </a:ext>
            </a:extLst>
          </p:cNvPr>
          <p:cNvGraphicFramePr>
            <a:graphicFrameLocks noGrp="1"/>
          </p:cNvGraphicFramePr>
          <p:nvPr/>
        </p:nvGraphicFramePr>
        <p:xfrm>
          <a:off x="663644" y="4122172"/>
          <a:ext cx="4395272" cy="780670"/>
        </p:xfrm>
        <a:graphic>
          <a:graphicData uri="http://schemas.openxmlformats.org/drawingml/2006/table">
            <a:tbl>
              <a:tblPr firstRow="1" bandRow="1">
                <a:tableStyleId>{5C22544A-7EE6-4342-B048-85BDC9FD1C3A}</a:tableStyleId>
              </a:tblPr>
              <a:tblGrid>
                <a:gridCol w="627896">
                  <a:extLst>
                    <a:ext uri="{9D8B030D-6E8A-4147-A177-3AD203B41FA5}">
                      <a16:colId xmlns:a16="http://schemas.microsoft.com/office/drawing/2014/main" val="2523947689"/>
                    </a:ext>
                  </a:extLst>
                </a:gridCol>
                <a:gridCol w="627896">
                  <a:extLst>
                    <a:ext uri="{9D8B030D-6E8A-4147-A177-3AD203B41FA5}">
                      <a16:colId xmlns:a16="http://schemas.microsoft.com/office/drawing/2014/main" val="1624584702"/>
                    </a:ext>
                  </a:extLst>
                </a:gridCol>
                <a:gridCol w="627896">
                  <a:extLst>
                    <a:ext uri="{9D8B030D-6E8A-4147-A177-3AD203B41FA5}">
                      <a16:colId xmlns:a16="http://schemas.microsoft.com/office/drawing/2014/main" val="2946469067"/>
                    </a:ext>
                  </a:extLst>
                </a:gridCol>
                <a:gridCol w="627896">
                  <a:extLst>
                    <a:ext uri="{9D8B030D-6E8A-4147-A177-3AD203B41FA5}">
                      <a16:colId xmlns:a16="http://schemas.microsoft.com/office/drawing/2014/main" val="2014884736"/>
                    </a:ext>
                  </a:extLst>
                </a:gridCol>
                <a:gridCol w="627896">
                  <a:extLst>
                    <a:ext uri="{9D8B030D-6E8A-4147-A177-3AD203B41FA5}">
                      <a16:colId xmlns:a16="http://schemas.microsoft.com/office/drawing/2014/main" val="2744104082"/>
                    </a:ext>
                  </a:extLst>
                </a:gridCol>
                <a:gridCol w="627896">
                  <a:extLst>
                    <a:ext uri="{9D8B030D-6E8A-4147-A177-3AD203B41FA5}">
                      <a16:colId xmlns:a16="http://schemas.microsoft.com/office/drawing/2014/main" val="3617147454"/>
                    </a:ext>
                  </a:extLst>
                </a:gridCol>
                <a:gridCol w="627896">
                  <a:extLst>
                    <a:ext uri="{9D8B030D-6E8A-4147-A177-3AD203B41FA5}">
                      <a16:colId xmlns:a16="http://schemas.microsoft.com/office/drawing/2014/main" val="3899965074"/>
                    </a:ext>
                  </a:extLst>
                </a:gridCol>
              </a:tblGrid>
              <a:tr h="364436">
                <a:tc>
                  <a:txBody>
                    <a:bodyPr/>
                    <a:lstStyle/>
                    <a:p>
                      <a:pPr algn="ctr"/>
                      <a:r>
                        <a:rPr lang="en-US" altLang="zh-CN" sz="1200" dirty="0">
                          <a:latin typeface="Microsoft YaHei" panose="020B0503020204020204" pitchFamily="34" charset="-122"/>
                          <a:ea typeface="Microsoft YaHei" panose="020B0503020204020204" pitchFamily="34" charset="-122"/>
                        </a:rPr>
                        <a:t>…</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200" dirty="0">
                          <a:latin typeface="Microsoft YaHei" panose="020B0503020204020204" pitchFamily="34" charset="-122"/>
                          <a:ea typeface="Microsoft YaHei" panose="020B0503020204020204" pitchFamily="34" charset="-122"/>
                        </a:rPr>
                        <a:t>非常</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sz="1200" dirty="0" err="1">
                          <a:latin typeface="Microsoft YaHei" panose="020B0503020204020204" pitchFamily="34" charset="-122"/>
                          <a:ea typeface="Microsoft YaHei" panose="020B0503020204020204" pitchFamily="34" charset="-122"/>
                        </a:rPr>
                        <a:t>土豆</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200" dirty="0">
                          <a:latin typeface="Microsoft YaHei" panose="020B0503020204020204" pitchFamily="34" charset="-122"/>
                          <a:ea typeface="Microsoft YaHei" panose="020B0503020204020204" pitchFamily="34" charset="-122"/>
                        </a:rPr>
                        <a:t>马铃薯</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sz="1200" dirty="0" err="1">
                          <a:latin typeface="Microsoft YaHei" panose="020B0503020204020204" pitchFamily="34" charset="-122"/>
                          <a:ea typeface="Microsoft YaHei" panose="020B0503020204020204" pitchFamily="34" charset="-122"/>
                        </a:rPr>
                        <a:t>吃</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1200" dirty="0">
                          <a:latin typeface="Microsoft YaHei" panose="020B0503020204020204" pitchFamily="34" charset="-122"/>
                          <a:ea typeface="Microsoft YaHei" panose="020B0503020204020204" pitchFamily="34" charset="-122"/>
                        </a:rPr>
                        <a:t>好</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Microsoft YaHei" panose="020B0503020204020204" pitchFamily="34" charset="-122"/>
                          <a:ea typeface="Microsoft YaHei" panose="020B0503020204020204" pitchFamily="34" charset="-122"/>
                        </a:rPr>
                        <a:t>…</a:t>
                      </a:r>
                      <a:endParaRPr lang="en-US" sz="1200"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2879446500"/>
                  </a:ext>
                </a:extLst>
              </a:tr>
              <a:tr h="323470">
                <a:tc>
                  <a:txBody>
                    <a:bodyPr/>
                    <a:lstStyle/>
                    <a:p>
                      <a:pPr algn="ctr"/>
                      <a:r>
                        <a:rPr lang="en-US" altLang="zh-CN" sz="1200" dirty="0">
                          <a:latin typeface="Microsoft YaHei" panose="020B0503020204020204" pitchFamily="34" charset="-122"/>
                          <a:ea typeface="Microsoft YaHei" panose="020B0503020204020204" pitchFamily="34" charset="-122"/>
                        </a:rPr>
                        <a:t>…</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CN" sz="1200" dirty="0">
                          <a:latin typeface="Microsoft YaHei" panose="020B0503020204020204" pitchFamily="34" charset="-122"/>
                          <a:ea typeface="Microsoft YaHei" panose="020B0503020204020204" pitchFamily="34" charset="-122"/>
                        </a:rPr>
                        <a:t>1</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CN" sz="1200" dirty="0">
                          <a:latin typeface="Microsoft YaHei" panose="020B0503020204020204" pitchFamily="34" charset="-122"/>
                          <a:ea typeface="Microsoft YaHei" panose="020B0503020204020204" pitchFamily="34" charset="-122"/>
                        </a:rPr>
                        <a:t>1</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CN" sz="1200" dirty="0">
                          <a:latin typeface="Microsoft YaHei" panose="020B0503020204020204" pitchFamily="34" charset="-122"/>
                          <a:ea typeface="Microsoft YaHei" panose="020B0503020204020204" pitchFamily="34" charset="-122"/>
                        </a:rPr>
                        <a:t>0</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CN" sz="1200" dirty="0">
                          <a:latin typeface="Microsoft YaHei" panose="020B0503020204020204" pitchFamily="34" charset="-122"/>
                          <a:ea typeface="Microsoft YaHei" panose="020B0503020204020204" pitchFamily="34" charset="-122"/>
                        </a:rPr>
                        <a:t>1</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CN" sz="1200" dirty="0">
                          <a:latin typeface="Microsoft YaHei" panose="020B0503020204020204" pitchFamily="34" charset="-122"/>
                          <a:ea typeface="Microsoft YaHei" panose="020B0503020204020204" pitchFamily="34" charset="-122"/>
                        </a:rPr>
                        <a:t>1</a:t>
                      </a:r>
                      <a:endParaRPr lang="en-US" sz="1200" dirty="0">
                        <a:latin typeface="Microsoft YaHei" panose="020B0503020204020204" pitchFamily="34" charset="-122"/>
                        <a:ea typeface="Microsoft YaHei" panose="020B0503020204020204" pitchFamily="34" charset="-122"/>
                      </a:endParaRPr>
                    </a:p>
                  </a:txBody>
                  <a:tcPr anchor="ctr"/>
                </a:tc>
                <a:tc>
                  <a:txBody>
                    <a:bodyPr/>
                    <a:lstStyle/>
                    <a:p>
                      <a:pPr algn="ctr"/>
                      <a:r>
                        <a:rPr lang="en-US" altLang="zh-CN" sz="1200" dirty="0">
                          <a:latin typeface="Microsoft YaHei" panose="020B0503020204020204" pitchFamily="34" charset="-122"/>
                          <a:ea typeface="Microsoft YaHei" panose="020B0503020204020204" pitchFamily="34" charset="-122"/>
                        </a:rPr>
                        <a:t>…</a:t>
                      </a:r>
                      <a:endParaRPr lang="en-US" sz="1200"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3070858101"/>
                  </a:ext>
                </a:extLst>
              </a:tr>
            </a:tbl>
          </a:graphicData>
        </a:graphic>
      </p:graphicFrame>
      <p:grpSp>
        <p:nvGrpSpPr>
          <p:cNvPr id="13" name="Group 12">
            <a:extLst>
              <a:ext uri="{FF2B5EF4-FFF2-40B4-BE49-F238E27FC236}">
                <a16:creationId xmlns:a16="http://schemas.microsoft.com/office/drawing/2014/main" id="{617A38DB-9301-4245-8CDB-630CA5E0C219}"/>
              </a:ext>
            </a:extLst>
          </p:cNvPr>
          <p:cNvGrpSpPr/>
          <p:nvPr/>
        </p:nvGrpSpPr>
        <p:grpSpPr>
          <a:xfrm>
            <a:off x="1028814" y="2422119"/>
            <a:ext cx="3581634" cy="1711913"/>
            <a:chOff x="1028814" y="2422119"/>
            <a:chExt cx="3581634" cy="1711913"/>
          </a:xfrm>
        </p:grpSpPr>
        <p:sp>
          <p:nvSpPr>
            <p:cNvPr id="60" name="Oval 59">
              <a:extLst>
                <a:ext uri="{FF2B5EF4-FFF2-40B4-BE49-F238E27FC236}">
                  <a16:creationId xmlns:a16="http://schemas.microsoft.com/office/drawing/2014/main" id="{ED70C675-4ADC-B943-8DC0-D0FBE2580F5A}"/>
                </a:ext>
              </a:extLst>
            </p:cNvPr>
            <p:cNvSpPr/>
            <p:nvPr/>
          </p:nvSpPr>
          <p:spPr>
            <a:xfrm>
              <a:off x="2613345" y="2422119"/>
              <a:ext cx="443734" cy="4437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icrosoft YaHei" panose="020B0503020204020204" pitchFamily="34" charset="-122"/>
                  <a:ea typeface="Microsoft YaHei" panose="020B0503020204020204" pitchFamily="34" charset="-122"/>
                </a:rPr>
                <a:t>?</a:t>
              </a:r>
              <a:endParaRPr lang="en-CN" sz="1600" dirty="0">
                <a:latin typeface="Microsoft YaHei" panose="020B0503020204020204" pitchFamily="34" charset="-122"/>
                <a:ea typeface="Microsoft YaHei" panose="020B0503020204020204" pitchFamily="34" charset="-122"/>
              </a:endParaRPr>
            </a:p>
          </p:txBody>
        </p:sp>
        <p:cxnSp>
          <p:nvCxnSpPr>
            <p:cNvPr id="61" name="Straight Arrow Connector 60">
              <a:extLst>
                <a:ext uri="{FF2B5EF4-FFF2-40B4-BE49-F238E27FC236}">
                  <a16:creationId xmlns:a16="http://schemas.microsoft.com/office/drawing/2014/main" id="{49D1D07B-B2BF-164F-82DB-1B95654C53F5}"/>
                </a:ext>
              </a:extLst>
            </p:cNvPr>
            <p:cNvCxnSpPr>
              <a:cxnSpLocks/>
              <a:endCxn id="60" idx="3"/>
            </p:cNvCxnSpPr>
            <p:nvPr/>
          </p:nvCxnSpPr>
          <p:spPr>
            <a:xfrm flipV="1">
              <a:off x="1699365" y="2800869"/>
              <a:ext cx="978963" cy="133316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AB5D1B8-45F4-7441-BEBC-F480C0D32790}"/>
                </a:ext>
              </a:extLst>
            </p:cNvPr>
            <p:cNvCxnSpPr>
              <a:cxnSpLocks/>
            </p:cNvCxnSpPr>
            <p:nvPr/>
          </p:nvCxnSpPr>
          <p:spPr>
            <a:xfrm flipV="1">
              <a:off x="2243741" y="2865853"/>
              <a:ext cx="504651" cy="126817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4C7FDF-FF93-FE4E-A453-A114BF484653}"/>
                </a:ext>
              </a:extLst>
            </p:cNvPr>
            <p:cNvCxnSpPr>
              <a:cxnSpLocks/>
              <a:stCxn id="58" idx="0"/>
              <a:endCxn id="60" idx="4"/>
            </p:cNvCxnSpPr>
            <p:nvPr/>
          </p:nvCxnSpPr>
          <p:spPr>
            <a:xfrm flipH="1" flipV="1">
              <a:off x="2835212" y="2865852"/>
              <a:ext cx="26068" cy="12563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6B78046-3033-9749-96A3-2CCBA57E6ED8}"/>
                </a:ext>
              </a:extLst>
            </p:cNvPr>
            <p:cNvCxnSpPr>
              <a:cxnSpLocks/>
              <a:endCxn id="60" idx="5"/>
            </p:cNvCxnSpPr>
            <p:nvPr/>
          </p:nvCxnSpPr>
          <p:spPr>
            <a:xfrm flipH="1" flipV="1">
              <a:off x="2992095" y="2800869"/>
              <a:ext cx="978963" cy="133316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AEB6048-D373-D84C-B7BF-B80738FB6514}"/>
                </a:ext>
              </a:extLst>
            </p:cNvPr>
            <p:cNvCxnSpPr>
              <a:cxnSpLocks/>
            </p:cNvCxnSpPr>
            <p:nvPr/>
          </p:nvCxnSpPr>
          <p:spPr>
            <a:xfrm flipH="1" flipV="1">
              <a:off x="2905275" y="2865853"/>
              <a:ext cx="521408" cy="126817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D0FD6D1-767F-6C43-9C14-47505E03FC25}"/>
                </a:ext>
              </a:extLst>
            </p:cNvPr>
            <p:cNvCxnSpPr>
              <a:cxnSpLocks/>
            </p:cNvCxnSpPr>
            <p:nvPr/>
          </p:nvCxnSpPr>
          <p:spPr>
            <a:xfrm flipH="1" flipV="1">
              <a:off x="3036667" y="2720464"/>
              <a:ext cx="1573781" cy="141356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ECC2309-436C-6347-B424-FBD0AE0FA60C}"/>
                </a:ext>
              </a:extLst>
            </p:cNvPr>
            <p:cNvCxnSpPr>
              <a:cxnSpLocks/>
            </p:cNvCxnSpPr>
            <p:nvPr/>
          </p:nvCxnSpPr>
          <p:spPr>
            <a:xfrm flipV="1">
              <a:off x="1028814" y="2720464"/>
              <a:ext cx="1584531" cy="141356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BB135C81-D488-464B-B9CD-FBA11F441FBA}"/>
              </a:ext>
            </a:extLst>
          </p:cNvPr>
          <p:cNvSpPr txBox="1"/>
          <p:nvPr/>
        </p:nvSpPr>
        <p:spPr>
          <a:xfrm>
            <a:off x="1988327" y="5806276"/>
            <a:ext cx="1800493" cy="369332"/>
          </a:xfrm>
          <a:prstGeom prst="rect">
            <a:avLst/>
          </a:prstGeom>
          <a:noFill/>
        </p:spPr>
        <p:txBody>
          <a:bodyPr wrap="none" rtlCol="0">
            <a:spAutoFit/>
          </a:bodyPr>
          <a:lstStyle/>
          <a:p>
            <a:r>
              <a:rPr lang="en-US" sz="1800" i="1" dirty="0" err="1">
                <a:latin typeface="Microsoft YaHei" panose="020B0503020204020204" pitchFamily="34" charset="-122"/>
                <a:ea typeface="Microsoft YaHei" panose="020B0503020204020204" pitchFamily="34" charset="-122"/>
              </a:rPr>
              <a:t>土豆非常好吃</a:t>
            </a:r>
            <a:r>
              <a:rPr lang="zh-CN" altLang="en-US" sz="1800" i="1" dirty="0">
                <a:latin typeface="Microsoft YaHei" panose="020B0503020204020204" pitchFamily="34" charset="-122"/>
                <a:ea typeface="Microsoft YaHei" panose="020B0503020204020204" pitchFamily="34" charset="-122"/>
              </a:rPr>
              <a:t>。</a:t>
            </a:r>
            <a:endParaRPr lang="en-US" sz="1800" i="1" dirty="0">
              <a:latin typeface="Microsoft YaHei" panose="020B0503020204020204" pitchFamily="34" charset="-122"/>
              <a:ea typeface="Microsoft YaHei" panose="020B0503020204020204" pitchFamily="34" charset="-122"/>
            </a:endParaRPr>
          </a:p>
        </p:txBody>
      </p:sp>
      <p:sp>
        <p:nvSpPr>
          <p:cNvPr id="74" name="Up Arrow 73">
            <a:extLst>
              <a:ext uri="{FF2B5EF4-FFF2-40B4-BE49-F238E27FC236}">
                <a16:creationId xmlns:a16="http://schemas.microsoft.com/office/drawing/2014/main" id="{D49ACEC7-4548-F341-93DE-332EA25BC0BE}"/>
              </a:ext>
            </a:extLst>
          </p:cNvPr>
          <p:cNvSpPr/>
          <p:nvPr/>
        </p:nvSpPr>
        <p:spPr>
          <a:xfrm>
            <a:off x="2742577" y="4961392"/>
            <a:ext cx="237405" cy="7912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latin typeface="Microsoft YaHei" panose="020B0503020204020204" pitchFamily="34" charset="-122"/>
              <a:ea typeface="Microsoft YaHei" panose="020B0503020204020204" pitchFamily="34" charset="-122"/>
            </a:endParaRPr>
          </a:p>
        </p:txBody>
      </p:sp>
      <p:grpSp>
        <p:nvGrpSpPr>
          <p:cNvPr id="75" name="Group 74">
            <a:extLst>
              <a:ext uri="{FF2B5EF4-FFF2-40B4-BE49-F238E27FC236}">
                <a16:creationId xmlns:a16="http://schemas.microsoft.com/office/drawing/2014/main" id="{CFEF46DD-1AF9-7F4B-91A3-39EEBCD49D77}"/>
              </a:ext>
            </a:extLst>
          </p:cNvPr>
          <p:cNvGrpSpPr/>
          <p:nvPr/>
        </p:nvGrpSpPr>
        <p:grpSpPr>
          <a:xfrm>
            <a:off x="673623" y="2375709"/>
            <a:ext cx="736600" cy="1221853"/>
            <a:chOff x="3824818" y="1312736"/>
            <a:chExt cx="736600" cy="1221853"/>
          </a:xfrm>
        </p:grpSpPr>
        <p:sp>
          <p:nvSpPr>
            <p:cNvPr id="76" name="Can 75">
              <a:extLst>
                <a:ext uri="{FF2B5EF4-FFF2-40B4-BE49-F238E27FC236}">
                  <a16:creationId xmlns:a16="http://schemas.microsoft.com/office/drawing/2014/main" id="{32C87356-BD40-F649-ACC7-EAD64BC7C11F}"/>
                </a:ext>
              </a:extLst>
            </p:cNvPr>
            <p:cNvSpPr/>
            <p:nvPr/>
          </p:nvSpPr>
          <p:spPr>
            <a:xfrm>
              <a:off x="3824818" y="1312736"/>
              <a:ext cx="736600" cy="821267"/>
            </a:xfrm>
            <a:prstGeom prst="can">
              <a:avLst/>
            </a:prstGeom>
            <a:solidFill>
              <a:srgbClr val="4472C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77" name="TextBox 76">
              <a:extLst>
                <a:ext uri="{FF2B5EF4-FFF2-40B4-BE49-F238E27FC236}">
                  <a16:creationId xmlns:a16="http://schemas.microsoft.com/office/drawing/2014/main" id="{A51869DF-7B55-BD48-A0D0-FBC81AA47D99}"/>
                </a:ext>
              </a:extLst>
            </p:cNvPr>
            <p:cNvSpPr txBox="1"/>
            <p:nvPr/>
          </p:nvSpPr>
          <p:spPr>
            <a:xfrm>
              <a:off x="3856229" y="2257590"/>
              <a:ext cx="646331" cy="276999"/>
            </a:xfrm>
            <a:prstGeom prst="rect">
              <a:avLst/>
            </a:prstGeom>
            <a:noFill/>
          </p:spPr>
          <p:txBody>
            <a:bodyPr wrap="none" rtlCol="0">
              <a:spAutoFit/>
            </a:bodyPr>
            <a:lstStyle/>
            <a:p>
              <a:r>
                <a:rPr lang="ja-JP" altLang="en-US" sz="1200">
                  <a:latin typeface="Microsoft YaHei" panose="020B0503020204020204" pitchFamily="34" charset="-122"/>
                  <a:ea typeface="Microsoft YaHei" panose="020B0503020204020204" pitchFamily="34" charset="-122"/>
                </a:rPr>
                <a:t>语料库</a:t>
              </a:r>
              <a:endParaRPr lang="en-US" sz="1200" dirty="0">
                <a:latin typeface="Microsoft YaHei" panose="020B0503020204020204" pitchFamily="34" charset="-122"/>
                <a:ea typeface="Microsoft YaHei" panose="020B0503020204020204" pitchFamily="34" charset="-122"/>
              </a:endParaRPr>
            </a:p>
          </p:txBody>
        </p:sp>
      </p:grpSp>
      <p:cxnSp>
        <p:nvCxnSpPr>
          <p:cNvPr id="78" name="Straight Arrow Connector 77">
            <a:extLst>
              <a:ext uri="{FF2B5EF4-FFF2-40B4-BE49-F238E27FC236}">
                <a16:creationId xmlns:a16="http://schemas.microsoft.com/office/drawing/2014/main" id="{9C20F3BF-C0E8-4A46-BFAE-B51E5BE2ED50}"/>
              </a:ext>
            </a:extLst>
          </p:cNvPr>
          <p:cNvCxnSpPr>
            <a:cxnSpLocks/>
            <a:endCxn id="66" idx="1"/>
          </p:cNvCxnSpPr>
          <p:nvPr/>
        </p:nvCxnSpPr>
        <p:spPr>
          <a:xfrm>
            <a:off x="1410223" y="3112034"/>
            <a:ext cx="617143" cy="383732"/>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56BB03-1CA9-1E4D-8DC0-C1081CAA3D8F}"/>
              </a:ext>
            </a:extLst>
          </p:cNvPr>
          <p:cNvSpPr txBox="1"/>
          <p:nvPr/>
        </p:nvSpPr>
        <p:spPr>
          <a:xfrm>
            <a:off x="2867739" y="5232525"/>
            <a:ext cx="902811" cy="307777"/>
          </a:xfrm>
          <a:prstGeom prst="rect">
            <a:avLst/>
          </a:prstGeom>
          <a:noFill/>
        </p:spPr>
        <p:txBody>
          <a:bodyPr wrap="none" rtlCol="0">
            <a:spAutoFit/>
          </a:bodyPr>
          <a:lstStyle/>
          <a:p>
            <a:r>
              <a:rPr lang="en-CN" sz="1400" dirty="0"/>
              <a:t>特征提取</a:t>
            </a:r>
          </a:p>
        </p:txBody>
      </p:sp>
      <p:grpSp>
        <p:nvGrpSpPr>
          <p:cNvPr id="9" name="Group 8">
            <a:extLst>
              <a:ext uri="{FF2B5EF4-FFF2-40B4-BE49-F238E27FC236}">
                <a16:creationId xmlns:a16="http://schemas.microsoft.com/office/drawing/2014/main" id="{83DC6987-A2F0-4C49-9A72-2EE083EE94EC}"/>
              </a:ext>
            </a:extLst>
          </p:cNvPr>
          <p:cNvGrpSpPr/>
          <p:nvPr/>
        </p:nvGrpSpPr>
        <p:grpSpPr>
          <a:xfrm>
            <a:off x="2027366" y="3341877"/>
            <a:ext cx="1659746" cy="563462"/>
            <a:chOff x="2027366" y="3341877"/>
            <a:chExt cx="1659746" cy="563462"/>
          </a:xfrm>
        </p:grpSpPr>
        <p:sp>
          <p:nvSpPr>
            <p:cNvPr id="66" name="TextBox 65">
              <a:extLst>
                <a:ext uri="{FF2B5EF4-FFF2-40B4-BE49-F238E27FC236}">
                  <a16:creationId xmlns:a16="http://schemas.microsoft.com/office/drawing/2014/main" id="{38DA49D8-FCC5-2840-AEDC-16E716E09B07}"/>
                </a:ext>
              </a:extLst>
            </p:cNvPr>
            <p:cNvSpPr txBox="1"/>
            <p:nvPr/>
          </p:nvSpPr>
          <p:spPr>
            <a:xfrm>
              <a:off x="2027366" y="3341877"/>
              <a:ext cx="439544" cy="307777"/>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0.1</a:t>
              </a:r>
              <a:endParaRPr lang="en-CN" sz="1400" dirty="0">
                <a:latin typeface="Microsoft YaHei" panose="020B0503020204020204" pitchFamily="34" charset="-122"/>
                <a:ea typeface="Microsoft YaHei" panose="020B0503020204020204" pitchFamily="34" charset="-122"/>
              </a:endParaRPr>
            </a:p>
          </p:txBody>
        </p:sp>
        <p:sp>
          <p:nvSpPr>
            <p:cNvPr id="67" name="TextBox 66">
              <a:extLst>
                <a:ext uri="{FF2B5EF4-FFF2-40B4-BE49-F238E27FC236}">
                  <a16:creationId xmlns:a16="http://schemas.microsoft.com/office/drawing/2014/main" id="{609DA98C-2C4B-804B-8497-14AE81D0A3AE}"/>
                </a:ext>
              </a:extLst>
            </p:cNvPr>
            <p:cNvSpPr txBox="1"/>
            <p:nvPr/>
          </p:nvSpPr>
          <p:spPr>
            <a:xfrm>
              <a:off x="2217088" y="3529304"/>
              <a:ext cx="439544" cy="307777"/>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0.2</a:t>
              </a:r>
              <a:endParaRPr lang="en-CN" sz="1400" dirty="0">
                <a:latin typeface="Microsoft YaHei" panose="020B0503020204020204" pitchFamily="34" charset="-122"/>
                <a:ea typeface="Microsoft YaHei" panose="020B0503020204020204" pitchFamily="34" charset="-122"/>
              </a:endParaRPr>
            </a:p>
          </p:txBody>
        </p:sp>
        <p:sp>
          <p:nvSpPr>
            <p:cNvPr id="68" name="TextBox 67">
              <a:extLst>
                <a:ext uri="{FF2B5EF4-FFF2-40B4-BE49-F238E27FC236}">
                  <a16:creationId xmlns:a16="http://schemas.microsoft.com/office/drawing/2014/main" id="{F48C2E9A-6A00-224C-BF5F-1C09183ABA08}"/>
                </a:ext>
              </a:extLst>
            </p:cNvPr>
            <p:cNvSpPr txBox="1"/>
            <p:nvPr/>
          </p:nvSpPr>
          <p:spPr>
            <a:xfrm>
              <a:off x="2579028" y="3597562"/>
              <a:ext cx="516488" cy="307777"/>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-0.1</a:t>
              </a:r>
              <a:endParaRPr lang="en-CN" sz="1400" dirty="0">
                <a:latin typeface="Microsoft YaHei" panose="020B0503020204020204" pitchFamily="34" charset="-122"/>
                <a:ea typeface="Microsoft YaHei" panose="020B0503020204020204" pitchFamily="34" charset="-122"/>
              </a:endParaRPr>
            </a:p>
          </p:txBody>
        </p:sp>
        <p:sp>
          <p:nvSpPr>
            <p:cNvPr id="69" name="TextBox 68">
              <a:extLst>
                <a:ext uri="{FF2B5EF4-FFF2-40B4-BE49-F238E27FC236}">
                  <a16:creationId xmlns:a16="http://schemas.microsoft.com/office/drawing/2014/main" id="{3D102135-5191-8E4B-9091-4B4553F30C8F}"/>
                </a:ext>
              </a:extLst>
            </p:cNvPr>
            <p:cNvSpPr txBox="1"/>
            <p:nvPr/>
          </p:nvSpPr>
          <p:spPr>
            <a:xfrm>
              <a:off x="2954944" y="3492423"/>
              <a:ext cx="439544" cy="307777"/>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0.9</a:t>
              </a:r>
              <a:endParaRPr lang="en-CN" sz="1400" dirty="0">
                <a:latin typeface="Microsoft YaHei" panose="020B0503020204020204" pitchFamily="34" charset="-122"/>
                <a:ea typeface="Microsoft YaHei" panose="020B0503020204020204" pitchFamily="34" charset="-122"/>
              </a:endParaRPr>
            </a:p>
          </p:txBody>
        </p:sp>
        <p:sp>
          <p:nvSpPr>
            <p:cNvPr id="70" name="TextBox 69">
              <a:extLst>
                <a:ext uri="{FF2B5EF4-FFF2-40B4-BE49-F238E27FC236}">
                  <a16:creationId xmlns:a16="http://schemas.microsoft.com/office/drawing/2014/main" id="{22FF4F14-4834-FD4B-9CFC-FCD356350F6E}"/>
                </a:ext>
              </a:extLst>
            </p:cNvPr>
            <p:cNvSpPr txBox="1"/>
            <p:nvPr/>
          </p:nvSpPr>
          <p:spPr>
            <a:xfrm>
              <a:off x="3247568" y="3363126"/>
              <a:ext cx="439544" cy="307777"/>
            </a:xfrm>
            <a:prstGeom prst="rect">
              <a:avLst/>
            </a:prstGeom>
            <a:noFill/>
          </p:spPr>
          <p:txBody>
            <a:bodyPr wrap="none" rtlCol="0">
              <a:spAutoFit/>
            </a:bodyPr>
            <a:lstStyle/>
            <a:p>
              <a:r>
                <a:rPr lang="en-US" altLang="zh-CN" sz="1400" dirty="0">
                  <a:latin typeface="Microsoft YaHei" panose="020B0503020204020204" pitchFamily="34" charset="-122"/>
                  <a:ea typeface="Microsoft YaHei" panose="020B0503020204020204" pitchFamily="34" charset="-122"/>
                </a:rPr>
                <a:t>0.2</a:t>
              </a:r>
              <a:endParaRPr lang="en-CN" sz="1400"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76423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3" grpId="0"/>
      <p:bldP spid="74"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DDE2A9-E8F5-E04F-A7F7-3B5B848BD1A0}"/>
              </a:ext>
            </a:extLst>
          </p:cNvPr>
          <p:cNvSpPr>
            <a:spLocks noGrp="1"/>
          </p:cNvSpPr>
          <p:nvPr>
            <p:ph type="sldNum" sz="quarter" idx="12"/>
          </p:nvPr>
        </p:nvSpPr>
        <p:spPr/>
        <p:txBody>
          <a:bodyPr/>
          <a:lstStyle/>
          <a:p>
            <a:pPr>
              <a:defRPr/>
            </a:pPr>
            <a:fld id="{9F96E340-6A4B-415C-971C-5A31FC2A7385}" type="slidenum">
              <a:rPr lang="en-US" altLang="zh-CN" smtClean="0"/>
              <a:pPr>
                <a:defRPr/>
              </a:pPr>
              <a:t>7</a:t>
            </a:fld>
            <a:endParaRPr lang="en-US" altLang="zh-CN"/>
          </a:p>
        </p:txBody>
      </p:sp>
      <p:sp>
        <p:nvSpPr>
          <p:cNvPr id="2" name="标题 1"/>
          <p:cNvSpPr>
            <a:spLocks noGrp="1"/>
          </p:cNvSpPr>
          <p:nvPr>
            <p:ph type="title"/>
          </p:nvPr>
        </p:nvSpPr>
        <p:spPr/>
        <p:txBody>
          <a:bodyPr>
            <a:noAutofit/>
          </a:bodyPr>
          <a:lstStyle/>
          <a:p>
            <a:r>
              <a:rPr lang="ja-JP" altLang="en-US">
                <a:latin typeface="Microsoft YaHei" panose="020B0503020204020204" pitchFamily="34" charset="-122"/>
                <a:ea typeface="Microsoft YaHei" panose="020B0503020204020204" pitchFamily="34" charset="-122"/>
              </a:rPr>
              <a:t>传统解决方案</a:t>
            </a:r>
            <a:endParaRPr lang="zh-CN" altLang="en-US" dirty="0">
              <a:latin typeface="Microsoft YaHei" panose="020B0503020204020204" pitchFamily="34" charset="-122"/>
              <a:ea typeface="Microsoft YaHei" panose="020B0503020204020204" pitchFamily="34" charset="-122"/>
            </a:endParaRPr>
          </a:p>
        </p:txBody>
      </p:sp>
      <p:sp>
        <p:nvSpPr>
          <p:cNvPr id="3" name="内容占位符 2"/>
          <p:cNvSpPr>
            <a:spLocks noGrp="1"/>
          </p:cNvSpPr>
          <p:nvPr>
            <p:ph sz="quarter" idx="1"/>
          </p:nvPr>
        </p:nvSpPr>
        <p:spPr>
          <a:xfrm>
            <a:off x="722326" y="1070857"/>
            <a:ext cx="5373672" cy="5310104"/>
          </a:xfrm>
        </p:spPr>
        <p:txBody>
          <a:bodyPr>
            <a:noAutofit/>
          </a:bodyPr>
          <a:lstStyle/>
          <a:p>
            <a:r>
              <a:rPr lang="ja-JP" altLang="en-US">
                <a:latin typeface="Microsoft YaHei" panose="020B0503020204020204" pitchFamily="34" charset="-122"/>
                <a:ea typeface="Microsoft YaHei" panose="020B0503020204020204" pitchFamily="34" charset="-122"/>
              </a:rPr>
              <a:t>增加额外的</a:t>
            </a:r>
            <a:r>
              <a:rPr lang="ja-JP" altLang="en-US">
                <a:solidFill>
                  <a:srgbClr val="C00000"/>
                </a:solidFill>
                <a:latin typeface="Microsoft YaHei" panose="020B0503020204020204" pitchFamily="34" charset="-122"/>
                <a:ea typeface="Microsoft YaHei" panose="020B0503020204020204" pitchFamily="34" charset="-122"/>
              </a:rPr>
              <a:t>特征</a:t>
            </a:r>
            <a:endParaRPr lang="en-US" altLang="ja-JP" dirty="0">
              <a:solidFill>
                <a:srgbClr val="C00000"/>
              </a:solidFill>
              <a:latin typeface="Microsoft YaHei" panose="020B0503020204020204" pitchFamily="34" charset="-122"/>
              <a:ea typeface="Microsoft YaHei" panose="020B0503020204020204" pitchFamily="34" charset="-122"/>
            </a:endParaRPr>
          </a:p>
          <a:p>
            <a:pPr lvl="1"/>
            <a:r>
              <a:rPr lang="ja-JP" altLang="en-US">
                <a:latin typeface="Microsoft YaHei" panose="020B0503020204020204" pitchFamily="34" charset="-122"/>
                <a:ea typeface="Microsoft YaHei" panose="020B0503020204020204" pitchFamily="34" charset="-122"/>
              </a:rPr>
              <a:t>词性特征</a:t>
            </a:r>
            <a:r>
              <a:rPr lang="zh-CN" altLang="en-US" dirty="0">
                <a:latin typeface="Microsoft YaHei" panose="020B0503020204020204" pitchFamily="34" charset="-122"/>
                <a:ea typeface="Microsoft YaHei" panose="020B0503020204020204" pitchFamily="34" charset="-122"/>
              </a:rPr>
              <a:t>：名词、动词、形容词</a:t>
            </a:r>
            <a:endParaRPr lang="en-US" altLang="ja-JP" dirty="0">
              <a:latin typeface="Microsoft YaHei" panose="020B0503020204020204" pitchFamily="34" charset="-122"/>
              <a:ea typeface="Microsoft YaHei" panose="020B0503020204020204" pitchFamily="34" charset="-122"/>
            </a:endParaRPr>
          </a:p>
          <a:p>
            <a:pPr lvl="1"/>
            <a:r>
              <a:rPr lang="ja-JP" altLang="en-US">
                <a:latin typeface="Microsoft YaHei" panose="020B0503020204020204" pitchFamily="34" charset="-122"/>
                <a:ea typeface="Microsoft YaHei" panose="020B0503020204020204" pitchFamily="34" charset="-122"/>
              </a:rPr>
              <a:t>前后缀特征</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re-</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tion</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er</a:t>
            </a:r>
            <a:endParaRPr lang="en-US" altLang="ja-JP" dirty="0">
              <a:latin typeface="Microsoft YaHei" panose="020B0503020204020204" pitchFamily="34" charset="-122"/>
              <a:ea typeface="Microsoft YaHei" panose="020B0503020204020204" pitchFamily="34" charset="-122"/>
            </a:endParaRPr>
          </a:p>
          <a:p>
            <a:r>
              <a:rPr lang="ja-JP" altLang="en-US">
                <a:latin typeface="Microsoft YaHei" panose="020B0503020204020204" pitchFamily="34" charset="-122"/>
                <a:ea typeface="Microsoft YaHei" panose="020B0503020204020204" pitchFamily="34" charset="-122"/>
              </a:rPr>
              <a:t>语义词典</a:t>
            </a:r>
            <a:endParaRPr lang="en-US" altLang="ja-JP" dirty="0">
              <a:latin typeface="Microsoft YaHei" panose="020B0503020204020204" pitchFamily="34" charset="-122"/>
              <a:ea typeface="Microsoft YaHei" panose="020B0503020204020204" pitchFamily="34" charset="-122"/>
            </a:endParaRPr>
          </a:p>
          <a:p>
            <a:pPr lvl="1"/>
            <a:r>
              <a:rPr lang="en-US" altLang="zh-CN" dirty="0">
                <a:latin typeface="Microsoft YaHei" panose="020B0503020204020204" pitchFamily="34" charset="-122"/>
                <a:ea typeface="Microsoft YaHei" panose="020B0503020204020204" pitchFamily="34" charset="-122"/>
              </a:rPr>
              <a:t>WordNet</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HowNet</a:t>
            </a:r>
            <a:r>
              <a:rPr lang="zh-CN" altLang="en-US" dirty="0">
                <a:latin typeface="Microsoft YaHei" panose="020B0503020204020204" pitchFamily="34" charset="-122"/>
                <a:ea typeface="Microsoft YaHei" panose="020B0503020204020204" pitchFamily="34" charset="-122"/>
              </a:rPr>
              <a:t>等</a:t>
            </a:r>
            <a:endParaRPr lang="en-US" altLang="zh-CN" dirty="0">
              <a:latin typeface="Microsoft YaHei" panose="020B0503020204020204" pitchFamily="34" charset="-122"/>
              <a:ea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rPr>
              <a:t>如词的</a:t>
            </a:r>
            <a:r>
              <a:rPr lang="zh-CN" altLang="en-US" dirty="0">
                <a:solidFill>
                  <a:srgbClr val="C00000"/>
                </a:solidFill>
                <a:latin typeface="Microsoft YaHei" panose="020B0503020204020204" pitchFamily="34" charset="-122"/>
                <a:ea typeface="Microsoft YaHei" panose="020B0503020204020204" pitchFamily="34" charset="-122"/>
              </a:rPr>
              <a:t>上位信息</a:t>
            </a:r>
            <a:r>
              <a:rPr lang="zh-CN" altLang="en-US" dirty="0">
                <a:latin typeface="Microsoft YaHei" panose="020B0503020204020204" pitchFamily="34" charset="-122"/>
                <a:ea typeface="Microsoft YaHei" panose="020B0503020204020204" pitchFamily="34" charset="-122"/>
              </a:rPr>
              <a:t>表示语义类别</a:t>
            </a:r>
            <a:endParaRPr lang="en-US" altLang="zh-CN" dirty="0">
              <a:latin typeface="Microsoft YaHei" panose="020B0503020204020204" pitchFamily="34" charset="-122"/>
              <a:ea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rPr>
              <a:t>需要解</a:t>
            </a:r>
            <a:r>
              <a:rPr lang="zh-CN" altLang="en-US" dirty="0">
                <a:solidFill>
                  <a:srgbClr val="C00000"/>
                </a:solidFill>
                <a:latin typeface="Microsoft YaHei" panose="020B0503020204020204" pitchFamily="34" charset="-122"/>
                <a:ea typeface="Microsoft YaHei" panose="020B0503020204020204" pitchFamily="34" charset="-122"/>
              </a:rPr>
              <a:t>决一词多义</a:t>
            </a:r>
            <a:r>
              <a:rPr lang="zh-CN" altLang="en-US" dirty="0">
                <a:latin typeface="Microsoft YaHei" panose="020B0503020204020204" pitchFamily="34" charset="-122"/>
                <a:ea typeface="Microsoft YaHei" panose="020B0503020204020204" pitchFamily="34" charset="-122"/>
              </a:rPr>
              <a:t>问题</a:t>
            </a:r>
            <a:endParaRPr lang="en-US" altLang="zh-CN" dirty="0">
              <a:latin typeface="Microsoft YaHei" panose="020B0503020204020204" pitchFamily="34" charset="-122"/>
              <a:ea typeface="Microsoft YaHei" panose="020B0503020204020204" pitchFamily="34" charset="-122"/>
            </a:endParaRPr>
          </a:p>
          <a:p>
            <a:pPr lvl="1"/>
            <a:r>
              <a:rPr lang="ja-JP" altLang="en-US">
                <a:latin typeface="Microsoft YaHei" panose="020B0503020204020204" pitchFamily="34" charset="-122"/>
                <a:ea typeface="Microsoft YaHei" panose="020B0503020204020204" pitchFamily="34" charset="-122"/>
              </a:rPr>
              <a:t>收录的词</a:t>
            </a:r>
            <a:r>
              <a:rPr lang="ja-JP" altLang="en-US">
                <a:solidFill>
                  <a:srgbClr val="C00000"/>
                </a:solidFill>
                <a:latin typeface="Microsoft YaHei" panose="020B0503020204020204" pitchFamily="34" charset="-122"/>
                <a:ea typeface="Microsoft YaHei" panose="020B0503020204020204" pitchFamily="34" charset="-122"/>
              </a:rPr>
              <a:t>不全</a:t>
            </a:r>
            <a:r>
              <a:rPr lang="ja-JP" altLang="en-US">
                <a:latin typeface="Microsoft YaHei" panose="020B0503020204020204" pitchFamily="34" charset="-122"/>
                <a:ea typeface="Microsoft YaHei" panose="020B0503020204020204" pitchFamily="34" charset="-122"/>
              </a:rPr>
              <a:t>且更新慢</a:t>
            </a:r>
            <a:endParaRPr lang="en-US" altLang="ja-JP" dirty="0">
              <a:latin typeface="Microsoft YaHei" panose="020B0503020204020204" pitchFamily="34" charset="-122"/>
              <a:ea typeface="Microsoft YaHei" panose="020B0503020204020204" pitchFamily="34" charset="-122"/>
            </a:endParaRPr>
          </a:p>
          <a:p>
            <a:r>
              <a:rPr lang="ja-JP" altLang="en-US">
                <a:latin typeface="Microsoft YaHei" panose="020B0503020204020204" pitchFamily="34" charset="-122"/>
                <a:ea typeface="Microsoft YaHei" panose="020B0503020204020204" pitchFamily="34" charset="-122"/>
              </a:rPr>
              <a:t>词聚类特征</a:t>
            </a:r>
            <a:endParaRPr lang="en-US" altLang="ja-JP" dirty="0">
              <a:latin typeface="Microsoft YaHei" panose="020B0503020204020204" pitchFamily="34" charset="-122"/>
              <a:ea typeface="Microsoft YaHei" panose="020B0503020204020204" pitchFamily="34" charset="-122"/>
            </a:endParaRPr>
          </a:p>
          <a:p>
            <a:pPr lvl="1"/>
            <a:r>
              <a:rPr lang="ja-JP" altLang="en-US">
                <a:latin typeface="Microsoft YaHei" panose="020B0503020204020204" pitchFamily="34" charset="-122"/>
                <a:ea typeface="Microsoft YaHei" panose="020B0503020204020204" pitchFamily="34" charset="-122"/>
              </a:rPr>
              <a:t>如</a:t>
            </a:r>
            <a:r>
              <a:rPr lang="en-US" altLang="ja-JP" dirty="0">
                <a:latin typeface="Microsoft YaHei" panose="020B0503020204020204" pitchFamily="34" charset="-122"/>
                <a:ea typeface="Microsoft YaHei" panose="020B0503020204020204" pitchFamily="34" charset="-122"/>
              </a:rPr>
              <a:t>Br</a:t>
            </a:r>
            <a:r>
              <a:rPr lang="en-US" altLang="zh-CN" dirty="0">
                <a:latin typeface="Microsoft YaHei" panose="020B0503020204020204" pitchFamily="34" charset="-122"/>
                <a:ea typeface="Microsoft YaHei" panose="020B0503020204020204" pitchFamily="34" charset="-122"/>
              </a:rPr>
              <a:t>own</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Clustering</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(Brown</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et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al.,</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CL</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1992)</a:t>
            </a:r>
            <a:endParaRPr lang="en-US" altLang="ja-JP"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B3D58017-B3EE-054E-AC29-34D1DB1EB550}"/>
              </a:ext>
            </a:extLst>
          </p:cNvPr>
          <p:cNvPicPr>
            <a:picLocks noChangeAspect="1"/>
          </p:cNvPicPr>
          <p:nvPr/>
        </p:nvPicPr>
        <p:blipFill>
          <a:blip r:embed="rId2"/>
          <a:stretch>
            <a:fillRect/>
          </a:stretch>
        </p:blipFill>
        <p:spPr>
          <a:xfrm>
            <a:off x="6635931" y="3733072"/>
            <a:ext cx="5080000" cy="2726267"/>
          </a:xfrm>
          <a:prstGeom prst="rect">
            <a:avLst/>
          </a:prstGeom>
        </p:spPr>
      </p:pic>
      <p:pic>
        <p:nvPicPr>
          <p:cNvPr id="6" name="Picture 5">
            <a:extLst>
              <a:ext uri="{FF2B5EF4-FFF2-40B4-BE49-F238E27FC236}">
                <a16:creationId xmlns:a16="http://schemas.microsoft.com/office/drawing/2014/main" id="{24C9A60F-902C-864D-B3D9-AEE3828BEB59}"/>
              </a:ext>
            </a:extLst>
          </p:cNvPr>
          <p:cNvPicPr>
            <a:picLocks noChangeAspect="1"/>
          </p:cNvPicPr>
          <p:nvPr/>
        </p:nvPicPr>
        <p:blipFill>
          <a:blip r:embed="rId3"/>
          <a:stretch>
            <a:fillRect/>
          </a:stretch>
        </p:blipFill>
        <p:spPr>
          <a:xfrm>
            <a:off x="6635930" y="875148"/>
            <a:ext cx="4662311" cy="2991776"/>
          </a:xfrm>
          <a:prstGeom prst="rect">
            <a:avLst/>
          </a:prstGeom>
        </p:spPr>
      </p:pic>
      <p:sp>
        <p:nvSpPr>
          <p:cNvPr id="7" name="Footer Placeholder 6">
            <a:extLst>
              <a:ext uri="{FF2B5EF4-FFF2-40B4-BE49-F238E27FC236}">
                <a16:creationId xmlns:a16="http://schemas.microsoft.com/office/drawing/2014/main" id="{7085F1B5-E1E8-ED41-B027-0ED2B6099FD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Tree>
    <p:extLst>
      <p:ext uri="{BB962C8B-B14F-4D97-AF65-F5344CB8AC3E}">
        <p14:creationId xmlns:p14="http://schemas.microsoft.com/office/powerpoint/2010/main" val="56252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DDE2A9-E8F5-E04F-A7F7-3B5B848BD1A0}"/>
              </a:ext>
            </a:extLst>
          </p:cNvPr>
          <p:cNvSpPr>
            <a:spLocks noGrp="1"/>
          </p:cNvSpPr>
          <p:nvPr>
            <p:ph type="sldNum" sz="quarter" idx="12"/>
          </p:nvPr>
        </p:nvSpPr>
        <p:spPr/>
        <p:txBody>
          <a:bodyPr/>
          <a:lstStyle/>
          <a:p>
            <a:pPr>
              <a:defRPr/>
            </a:pPr>
            <a:fld id="{9F96E340-6A4B-415C-971C-5A31FC2A7385}" type="slidenum">
              <a:rPr lang="en-US" altLang="zh-CN" smtClean="0"/>
              <a:pPr>
                <a:defRPr/>
              </a:pPr>
              <a:t>8</a:t>
            </a:fld>
            <a:endParaRPr lang="en-US" altLang="zh-CN"/>
          </a:p>
        </p:txBody>
      </p:sp>
      <p:sp>
        <p:nvSpPr>
          <p:cNvPr id="2" name="标题 1"/>
          <p:cNvSpPr>
            <a:spLocks noGrp="1"/>
          </p:cNvSpPr>
          <p:nvPr>
            <p:ph type="title"/>
          </p:nvPr>
        </p:nvSpPr>
        <p:spPr/>
        <p:txBody>
          <a:bodyPr>
            <a:noAutofit/>
          </a:bodyPr>
          <a:lstStyle/>
          <a:p>
            <a:r>
              <a:rPr lang="ja-JP" altLang="en-US">
                <a:latin typeface="Microsoft YaHei" panose="020B0503020204020204" pitchFamily="34" charset="-122"/>
                <a:ea typeface="Microsoft YaHei" panose="020B0503020204020204" pitchFamily="34" charset="-122"/>
              </a:rPr>
              <a:t>词的分布语义假设</a:t>
            </a:r>
            <a:endParaRPr lang="zh-CN" altLang="en-US" dirty="0">
              <a:latin typeface="Microsoft YaHei" panose="020B0503020204020204" pitchFamily="34" charset="-122"/>
              <a:ea typeface="Microsoft YaHei" panose="020B0503020204020204" pitchFamily="34" charset="-122"/>
            </a:endParaRPr>
          </a:p>
        </p:txBody>
      </p:sp>
      <p:sp>
        <p:nvSpPr>
          <p:cNvPr id="3" name="内容占位符 2"/>
          <p:cNvSpPr>
            <a:spLocks noGrp="1"/>
          </p:cNvSpPr>
          <p:nvPr>
            <p:ph sz="quarter" idx="1"/>
          </p:nvPr>
        </p:nvSpPr>
        <p:spPr/>
        <p:txBody>
          <a:bodyPr>
            <a:normAutofit/>
          </a:bodyPr>
          <a:lstStyle/>
          <a:p>
            <a:pPr>
              <a:lnSpc>
                <a:spcPct val="100000"/>
              </a:lnSpc>
            </a:pPr>
            <a:r>
              <a:rPr lang="ja-JP" altLang="en-US">
                <a:latin typeface="Microsoft YaHei" panose="020B0503020204020204" pitchFamily="34" charset="-122"/>
                <a:ea typeface="Microsoft YaHei" panose="020B0503020204020204" pitchFamily="34" charset="-122"/>
              </a:rPr>
              <a:t>分布语义假设（</a:t>
            </a:r>
            <a:r>
              <a:rPr lang="en-US" altLang="zh-CN" dirty="0">
                <a:latin typeface="Microsoft YaHei" panose="020B0503020204020204" pitchFamily="34" charset="-122"/>
                <a:ea typeface="Microsoft YaHei" panose="020B0503020204020204" pitchFamily="34" charset="-122"/>
              </a:rPr>
              <a:t>D</a:t>
            </a:r>
            <a:r>
              <a:rPr lang="en-US" altLang="ja-JP" dirty="0">
                <a:latin typeface="Microsoft YaHei" panose="020B0503020204020204" pitchFamily="34" charset="-122"/>
                <a:ea typeface="Microsoft YaHei" panose="020B0503020204020204" pitchFamily="34" charset="-122"/>
              </a:rPr>
              <a:t>istributional </a:t>
            </a:r>
            <a:r>
              <a:rPr lang="en-US" altLang="zh-CN" dirty="0">
                <a:latin typeface="Microsoft YaHei" panose="020B0503020204020204" pitchFamily="34" charset="-122"/>
                <a:ea typeface="Microsoft YaHei" panose="020B0503020204020204" pitchFamily="34" charset="-122"/>
              </a:rPr>
              <a:t>semantic</a:t>
            </a:r>
            <a:r>
              <a:rPr lang="zh-CN" altLang="en-US" dirty="0">
                <a:latin typeface="Microsoft YaHei" panose="020B0503020204020204" pitchFamily="34" charset="-122"/>
                <a:ea typeface="Microsoft YaHei" panose="020B0503020204020204" pitchFamily="34" charset="-122"/>
              </a:rPr>
              <a:t> </a:t>
            </a:r>
            <a:r>
              <a:rPr lang="en-US" altLang="ja-JP" dirty="0">
                <a:latin typeface="Microsoft YaHei" panose="020B0503020204020204" pitchFamily="34" charset="-122"/>
                <a:ea typeface="Microsoft YaHei" panose="020B0503020204020204" pitchFamily="34" charset="-122"/>
              </a:rPr>
              <a:t>hypothesis</a:t>
            </a:r>
            <a:r>
              <a:rPr lang="ja-JP" altLang="en-US">
                <a:latin typeface="Microsoft YaHei" panose="020B0503020204020204" pitchFamily="34" charset="-122"/>
                <a:ea typeface="Microsoft YaHei" panose="020B0503020204020204" pitchFamily="34" charset="-122"/>
              </a:rPr>
              <a:t>）</a:t>
            </a:r>
          </a:p>
          <a:p>
            <a:pPr lvl="1">
              <a:lnSpc>
                <a:spcPct val="100000"/>
              </a:lnSpc>
            </a:pPr>
            <a:r>
              <a:rPr lang="ja-JP" altLang="en-US">
                <a:latin typeface="Microsoft YaHei" panose="020B0503020204020204" pitchFamily="34" charset="-122"/>
                <a:ea typeface="Microsoft YaHei" panose="020B0503020204020204" pitchFamily="34" charset="-122"/>
              </a:rPr>
              <a:t>词的含义可由其</a:t>
            </a:r>
            <a:r>
              <a:rPr lang="ja-JP" altLang="en-US">
                <a:solidFill>
                  <a:srgbClr val="C00000"/>
                </a:solidFill>
                <a:latin typeface="Microsoft YaHei" panose="020B0503020204020204" pitchFamily="34" charset="-122"/>
                <a:ea typeface="Microsoft YaHei" panose="020B0503020204020204" pitchFamily="34" charset="-122"/>
              </a:rPr>
              <a:t>上下文</a:t>
            </a:r>
            <a:r>
              <a:rPr lang="ja-JP" altLang="en-US">
                <a:latin typeface="Microsoft YaHei" panose="020B0503020204020204" pitchFamily="34" charset="-122"/>
                <a:ea typeface="Microsoft YaHei" panose="020B0503020204020204" pitchFamily="34" charset="-122"/>
              </a:rPr>
              <a:t>词的分布进行表示</a:t>
            </a:r>
            <a:endParaRPr lang="en-US" altLang="ja-JP" dirty="0">
              <a:latin typeface="Microsoft YaHei" panose="020B0503020204020204" pitchFamily="34" charset="-122"/>
              <a:ea typeface="Microsoft YaHei" panose="020B0503020204020204" pitchFamily="34" charset="-122"/>
            </a:endParaRPr>
          </a:p>
          <a:p>
            <a:pPr lvl="2">
              <a:lnSpc>
                <a:spcPct val="100000"/>
              </a:lnSpc>
            </a:pPr>
            <a:r>
              <a:rPr lang="en-US" altLang="ja-JP" i="1" dirty="0">
                <a:latin typeface="Microsoft YaHei" panose="020B0503020204020204" pitchFamily="34" charset="-122"/>
                <a:ea typeface="Microsoft YaHei" panose="020B0503020204020204" pitchFamily="34" charset="-122"/>
              </a:rPr>
              <a:t>You shall know a word by the company it keeps</a:t>
            </a:r>
            <a:r>
              <a:rPr lang="zh-CN" altLang="en-US" i="1"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en-US" altLang="ja-JP" dirty="0">
                <a:latin typeface="Microsoft YaHei" panose="020B0503020204020204" pitchFamily="34" charset="-122"/>
                <a:ea typeface="Microsoft YaHei" panose="020B0503020204020204" pitchFamily="34" charset="-122"/>
              </a:rPr>
              <a:t> Firth J.R. 1957</a:t>
            </a:r>
          </a:p>
          <a:p>
            <a:pPr>
              <a:lnSpc>
                <a:spcPct val="100000"/>
              </a:lnSpc>
            </a:pPr>
            <a:endParaRPr lang="en-US" altLang="ja-JP" sz="32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02356400-A8B8-F24A-923B-E9ACD0B33E9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665984" y="2644210"/>
            <a:ext cx="4860032" cy="3010056"/>
          </a:xfrm>
          <a:prstGeom prst="rect">
            <a:avLst/>
          </a:prstGeom>
        </p:spPr>
      </p:pic>
      <p:sp>
        <p:nvSpPr>
          <p:cNvPr id="6" name="Footer Placeholder 5">
            <a:extLst>
              <a:ext uri="{FF2B5EF4-FFF2-40B4-BE49-F238E27FC236}">
                <a16:creationId xmlns:a16="http://schemas.microsoft.com/office/drawing/2014/main" id="{530A6483-28B5-014C-8B05-D30C8EB3AC0C}"/>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Tree>
    <p:extLst>
      <p:ext uri="{BB962C8B-B14F-4D97-AF65-F5344CB8AC3E}">
        <p14:creationId xmlns:p14="http://schemas.microsoft.com/office/powerpoint/2010/main" val="2197902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DDE2A9-E8F5-E04F-A7F7-3B5B848BD1A0}"/>
              </a:ext>
            </a:extLst>
          </p:cNvPr>
          <p:cNvSpPr>
            <a:spLocks noGrp="1"/>
          </p:cNvSpPr>
          <p:nvPr>
            <p:ph type="sldNum" sz="quarter" idx="12"/>
          </p:nvPr>
        </p:nvSpPr>
        <p:spPr/>
        <p:txBody>
          <a:bodyPr/>
          <a:lstStyle/>
          <a:p>
            <a:pPr>
              <a:defRPr/>
            </a:pPr>
            <a:fld id="{9F96E340-6A4B-415C-971C-5A31FC2A7385}" type="slidenum">
              <a:rPr lang="en-US" altLang="zh-CN" smtClean="0"/>
              <a:pPr>
                <a:defRPr/>
              </a:pPr>
              <a:t>9</a:t>
            </a:fld>
            <a:endParaRPr lang="en-US" altLang="zh-CN"/>
          </a:p>
        </p:txBody>
      </p:sp>
      <p:sp>
        <p:nvSpPr>
          <p:cNvPr id="2" name="标题 1"/>
          <p:cNvSpPr>
            <a:spLocks noGrp="1"/>
          </p:cNvSpPr>
          <p:nvPr>
            <p:ph type="title"/>
          </p:nvPr>
        </p:nvSpPr>
        <p:spPr>
          <a:xfrm>
            <a:off x="888365" y="98277"/>
            <a:ext cx="6383291" cy="481783"/>
          </a:xfrm>
        </p:spPr>
        <p:txBody>
          <a:bodyPr>
            <a:noAutofit/>
          </a:bodyPr>
          <a:lstStyle/>
          <a:p>
            <a:r>
              <a:rPr lang="ja-JP" altLang="en-US">
                <a:latin typeface="Microsoft YaHei" panose="020B0503020204020204" pitchFamily="34" charset="-122"/>
                <a:ea typeface="Microsoft YaHei" panose="020B0503020204020204" pitchFamily="34" charset="-122"/>
              </a:rPr>
              <a:t>词的分布</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Distributional</a:t>
            </a:r>
            <a:r>
              <a:rPr lang="zh-CN" altLang="en-US" dirty="0">
                <a:latin typeface="Microsoft YaHei" panose="020B0503020204020204" pitchFamily="34" charset="-122"/>
                <a:ea typeface="Microsoft YaHei" panose="020B0503020204020204" pitchFamily="34" charset="-122"/>
              </a:rPr>
              <a:t>）</a:t>
            </a:r>
            <a:r>
              <a:rPr lang="ja-JP" altLang="en-US">
                <a:latin typeface="Microsoft YaHei" panose="020B0503020204020204" pitchFamily="34" charset="-122"/>
                <a:ea typeface="Microsoft YaHei" panose="020B0503020204020204" pitchFamily="34" charset="-122"/>
              </a:rPr>
              <a:t>表示</a:t>
            </a:r>
            <a:endParaRPr lang="zh-CN" altLang="en-US" dirty="0">
              <a:latin typeface="Microsoft YaHei" panose="020B0503020204020204" pitchFamily="34" charset="-122"/>
              <a:ea typeface="Microsoft YaHei" panose="020B0503020204020204" pitchFamily="34" charset="-122"/>
            </a:endParaRPr>
          </a:p>
        </p:txBody>
      </p:sp>
      <p:sp>
        <p:nvSpPr>
          <p:cNvPr id="3" name="内容占位符 2"/>
          <p:cNvSpPr>
            <a:spLocks noGrp="1"/>
          </p:cNvSpPr>
          <p:nvPr>
            <p:ph sz="quarter" idx="1"/>
          </p:nvPr>
        </p:nvSpPr>
        <p:spPr/>
        <p:txBody>
          <a:bodyPr>
            <a:noAutofit/>
          </a:bodyPr>
          <a:lstStyle/>
          <a:p>
            <a:pPr>
              <a:lnSpc>
                <a:spcPct val="100000"/>
              </a:lnSpc>
            </a:pPr>
            <a:r>
              <a:rPr lang="ja-JP" altLang="en-US">
                <a:latin typeface="Microsoft YaHei" panose="020B0503020204020204" pitchFamily="34" charset="-122"/>
                <a:ea typeface="Microsoft YaHei" panose="020B0503020204020204" pitchFamily="34" charset="-122"/>
              </a:rPr>
              <a:t>分布词向量</a:t>
            </a:r>
            <a:endParaRPr lang="en-US" altLang="ja-JP" dirty="0">
              <a:latin typeface="Microsoft YaHei" panose="020B0503020204020204" pitchFamily="34" charset="-122"/>
              <a:ea typeface="Microsoft YaHei" panose="020B0503020204020204" pitchFamily="34" charset="-122"/>
            </a:endParaRPr>
          </a:p>
          <a:p>
            <a:pPr>
              <a:lnSpc>
                <a:spcPct val="100000"/>
              </a:lnSpc>
            </a:pPr>
            <a:endParaRPr lang="en-US" altLang="ja-JP" dirty="0">
              <a:latin typeface="Microsoft YaHei" panose="020B0503020204020204" pitchFamily="34" charset="-122"/>
              <a:ea typeface="Microsoft YaHei" panose="020B0503020204020204" pitchFamily="34" charset="-122"/>
            </a:endParaRPr>
          </a:p>
          <a:p>
            <a:pPr>
              <a:lnSpc>
                <a:spcPct val="100000"/>
              </a:lnSpc>
            </a:pPr>
            <a:endParaRPr lang="en-US" altLang="ja-JP" dirty="0">
              <a:latin typeface="Microsoft YaHei" panose="020B0503020204020204" pitchFamily="34" charset="-122"/>
              <a:ea typeface="Microsoft YaHei" panose="020B0503020204020204" pitchFamily="34" charset="-122"/>
            </a:endParaRPr>
          </a:p>
          <a:p>
            <a:pPr>
              <a:lnSpc>
                <a:spcPct val="100000"/>
              </a:lnSpc>
            </a:pPr>
            <a:r>
              <a:rPr lang="ja-JP" altLang="en-US">
                <a:latin typeface="Microsoft YaHei" panose="020B0503020204020204" pitchFamily="34" charset="-122"/>
                <a:ea typeface="Microsoft YaHei" panose="020B0503020204020204" pitchFamily="34" charset="-122"/>
              </a:rPr>
              <a:t>语义相似度通过计算</a:t>
            </a:r>
            <a:r>
              <a:rPr lang="ja-JP" altLang="en-US">
                <a:solidFill>
                  <a:srgbClr val="C00000"/>
                </a:solidFill>
                <a:latin typeface="Microsoft YaHei" panose="020B0503020204020204" pitchFamily="34" charset="-122"/>
                <a:ea typeface="Microsoft YaHei" panose="020B0503020204020204" pitchFamily="34" charset="-122"/>
              </a:rPr>
              <a:t>向量相似度</a:t>
            </a:r>
            <a:r>
              <a:rPr lang="ja-JP" altLang="en-US">
                <a:latin typeface="Microsoft YaHei" panose="020B0503020204020204" pitchFamily="34" charset="-122"/>
                <a:ea typeface="Microsoft YaHei" panose="020B0503020204020204" pitchFamily="34" charset="-122"/>
              </a:rPr>
              <a:t>获得</a:t>
            </a:r>
            <a:endParaRPr lang="en-US" altLang="ja-JP" dirty="0">
              <a:latin typeface="Microsoft YaHei" panose="020B0503020204020204" pitchFamily="34" charset="-122"/>
              <a:ea typeface="Microsoft YaHei" panose="020B0503020204020204" pitchFamily="34" charset="-122"/>
            </a:endParaRPr>
          </a:p>
          <a:p>
            <a:pPr>
              <a:lnSpc>
                <a:spcPct val="100000"/>
              </a:lnSpc>
            </a:pPr>
            <a:endParaRPr lang="en-US" altLang="ja-JP" dirty="0">
              <a:latin typeface="Microsoft YaHei" panose="020B0503020204020204" pitchFamily="34" charset="-122"/>
              <a:ea typeface="Microsoft YaHei" panose="020B0503020204020204" pitchFamily="34" charset="-122"/>
            </a:endParaRPr>
          </a:p>
          <a:p>
            <a:pPr>
              <a:lnSpc>
                <a:spcPct val="100000"/>
              </a:lnSpc>
            </a:pPr>
            <a:endParaRPr lang="en-US" altLang="ja-JP" dirty="0">
              <a:latin typeface="Microsoft YaHei" panose="020B0503020204020204" pitchFamily="34" charset="-122"/>
              <a:ea typeface="Microsoft YaHei" panose="020B0503020204020204" pitchFamily="34" charset="-122"/>
            </a:endParaRPr>
          </a:p>
          <a:p>
            <a:pPr>
              <a:lnSpc>
                <a:spcPct val="100000"/>
              </a:lnSpc>
            </a:pPr>
            <a:endParaRPr lang="en-US" altLang="ja-JP" dirty="0">
              <a:latin typeface="Microsoft YaHei" panose="020B0503020204020204" pitchFamily="34" charset="-122"/>
              <a:ea typeface="Microsoft YaHei" panose="020B0503020204020204" pitchFamily="34" charset="-122"/>
            </a:endParaRPr>
          </a:p>
          <a:p>
            <a:pPr>
              <a:lnSpc>
                <a:spcPct val="100000"/>
              </a:lnSpc>
            </a:pPr>
            <a:endParaRPr lang="en-US" altLang="ja-JP" dirty="0">
              <a:latin typeface="Microsoft YaHei" panose="020B0503020204020204" pitchFamily="34" charset="-122"/>
              <a:ea typeface="Microsoft YaHei" panose="020B0503020204020204" pitchFamily="34" charset="-122"/>
            </a:endParaRPr>
          </a:p>
          <a:p>
            <a:pPr>
              <a:lnSpc>
                <a:spcPct val="100000"/>
              </a:lnSpc>
            </a:pPr>
            <a:r>
              <a:rPr lang="ja-JP" altLang="en-US">
                <a:latin typeface="Microsoft YaHei" panose="020B0503020204020204" pitchFamily="34" charset="-122"/>
                <a:ea typeface="Microsoft YaHei" panose="020B0503020204020204" pitchFamily="34" charset="-122"/>
              </a:rPr>
              <a:t>仍然存在高维</a:t>
            </a:r>
            <a:r>
              <a:rPr lang="zh-CN" altLang="en-US" dirty="0">
                <a:latin typeface="Microsoft YaHei" panose="020B0503020204020204" pitchFamily="34" charset="-122"/>
                <a:ea typeface="Microsoft YaHei" panose="020B0503020204020204" pitchFamily="34" charset="-122"/>
              </a:rPr>
              <a:t>、</a:t>
            </a:r>
            <a:r>
              <a:rPr lang="ja-JP" altLang="en-US">
                <a:latin typeface="Microsoft YaHei" panose="020B0503020204020204" pitchFamily="34" charset="-122"/>
                <a:ea typeface="Microsoft YaHei" panose="020B0503020204020204" pitchFamily="34" charset="-122"/>
              </a:rPr>
              <a:t>稀疏</a:t>
            </a:r>
            <a:r>
              <a:rPr lang="zh-CN" altLang="en-US" dirty="0">
                <a:latin typeface="Microsoft YaHei" panose="020B0503020204020204" pitchFamily="34" charset="-122"/>
                <a:ea typeface="Microsoft YaHei" panose="020B0503020204020204" pitchFamily="34" charset="-122"/>
              </a:rPr>
              <a:t>、</a:t>
            </a:r>
            <a:r>
              <a:rPr lang="ja-JP" altLang="en-US">
                <a:latin typeface="Microsoft YaHei" panose="020B0503020204020204" pitchFamily="34" charset="-122"/>
                <a:ea typeface="Microsoft YaHei" panose="020B0503020204020204" pitchFamily="34" charset="-122"/>
              </a:rPr>
              <a:t>离散的问题</a:t>
            </a:r>
            <a:endParaRPr lang="en-US" altLang="zh-CN" dirty="0">
              <a:latin typeface="Microsoft YaHei" panose="020B0503020204020204" pitchFamily="34" charset="-122"/>
              <a:ea typeface="Microsoft YaHei" panose="020B0503020204020204" pitchFamily="34" charset="-122"/>
            </a:endParaRPr>
          </a:p>
          <a:p>
            <a:pPr>
              <a:lnSpc>
                <a:spcPct val="100000"/>
              </a:lnSpc>
            </a:pPr>
            <a:endParaRPr lang="en-US" altLang="zh-CN" dirty="0">
              <a:latin typeface="Microsoft YaHei" panose="020B0503020204020204" pitchFamily="34" charset="-122"/>
              <a:ea typeface="Microsoft YaHei" panose="020B0503020204020204" pitchFamily="34" charset="-122"/>
            </a:endParaRPr>
          </a:p>
        </p:txBody>
      </p:sp>
      <p:graphicFrame>
        <p:nvGraphicFramePr>
          <p:cNvPr id="5" name="Table 4">
            <a:extLst>
              <a:ext uri="{FF2B5EF4-FFF2-40B4-BE49-F238E27FC236}">
                <a16:creationId xmlns:a16="http://schemas.microsoft.com/office/drawing/2014/main" id="{A61371A9-4AB3-5C44-BCEF-3E950C92F07C}"/>
              </a:ext>
            </a:extLst>
          </p:cNvPr>
          <p:cNvGraphicFramePr>
            <a:graphicFrameLocks noGrp="1"/>
          </p:cNvGraphicFramePr>
          <p:nvPr/>
        </p:nvGraphicFramePr>
        <p:xfrm>
          <a:off x="2031999" y="1725655"/>
          <a:ext cx="8128002" cy="7924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457229862"/>
                    </a:ext>
                  </a:extLst>
                </a:gridCol>
                <a:gridCol w="1354667">
                  <a:extLst>
                    <a:ext uri="{9D8B030D-6E8A-4147-A177-3AD203B41FA5}">
                      <a16:colId xmlns:a16="http://schemas.microsoft.com/office/drawing/2014/main" val="2523947689"/>
                    </a:ext>
                  </a:extLst>
                </a:gridCol>
                <a:gridCol w="1354667">
                  <a:extLst>
                    <a:ext uri="{9D8B030D-6E8A-4147-A177-3AD203B41FA5}">
                      <a16:colId xmlns:a16="http://schemas.microsoft.com/office/drawing/2014/main" val="1624584702"/>
                    </a:ext>
                  </a:extLst>
                </a:gridCol>
                <a:gridCol w="1354667">
                  <a:extLst>
                    <a:ext uri="{9D8B030D-6E8A-4147-A177-3AD203B41FA5}">
                      <a16:colId xmlns:a16="http://schemas.microsoft.com/office/drawing/2014/main" val="2946469067"/>
                    </a:ext>
                  </a:extLst>
                </a:gridCol>
                <a:gridCol w="1354667">
                  <a:extLst>
                    <a:ext uri="{9D8B030D-6E8A-4147-A177-3AD203B41FA5}">
                      <a16:colId xmlns:a16="http://schemas.microsoft.com/office/drawing/2014/main" val="2014884736"/>
                    </a:ext>
                  </a:extLst>
                </a:gridCol>
                <a:gridCol w="1354667">
                  <a:extLst>
                    <a:ext uri="{9D8B030D-6E8A-4147-A177-3AD203B41FA5}">
                      <a16:colId xmlns:a16="http://schemas.microsoft.com/office/drawing/2014/main" val="3617147454"/>
                    </a:ext>
                  </a:extLst>
                </a:gridCol>
              </a:tblGrid>
              <a:tr h="375920">
                <a:tc>
                  <a:txBody>
                    <a:bodyPr/>
                    <a:lstStyle/>
                    <a:p>
                      <a:pPr algn="ctr"/>
                      <a:endParaRPr lang="en-US" sz="20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2000" dirty="0">
                          <a:latin typeface="Microsoft YaHei" panose="020B0503020204020204" pitchFamily="34" charset="-122"/>
                          <a:ea typeface="Microsoft YaHei" panose="020B0503020204020204" pitchFamily="34" charset="-122"/>
                        </a:rPr>
                        <a:t>shinning</a:t>
                      </a:r>
                      <a:endParaRPr lang="en-US" sz="20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2000" dirty="0">
                          <a:latin typeface="Microsoft YaHei" panose="020B0503020204020204" pitchFamily="34" charset="-122"/>
                          <a:ea typeface="Microsoft YaHei" panose="020B0503020204020204" pitchFamily="34" charset="-122"/>
                        </a:rPr>
                        <a:t>bright</a:t>
                      </a:r>
                      <a:endParaRPr lang="en-US" sz="20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2000" dirty="0">
                          <a:latin typeface="Microsoft YaHei" panose="020B0503020204020204" pitchFamily="34" charset="-122"/>
                          <a:ea typeface="Microsoft YaHei" panose="020B0503020204020204" pitchFamily="34" charset="-122"/>
                        </a:rPr>
                        <a:t>trees</a:t>
                      </a:r>
                      <a:endParaRPr lang="en-US" sz="20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2000" dirty="0">
                          <a:latin typeface="Microsoft YaHei" panose="020B0503020204020204" pitchFamily="34" charset="-122"/>
                          <a:ea typeface="Microsoft YaHei" panose="020B0503020204020204" pitchFamily="34" charset="-122"/>
                        </a:rPr>
                        <a:t>dark</a:t>
                      </a:r>
                      <a:endParaRPr lang="en-US" sz="20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2000" dirty="0">
                          <a:latin typeface="Microsoft YaHei" panose="020B0503020204020204" pitchFamily="34" charset="-122"/>
                          <a:ea typeface="Microsoft YaHei" panose="020B0503020204020204" pitchFamily="34" charset="-122"/>
                        </a:rPr>
                        <a:t>look</a:t>
                      </a:r>
                      <a:endParaRPr lang="en-US" sz="20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2879446500"/>
                  </a:ext>
                </a:extLst>
              </a:tr>
              <a:tr h="375920">
                <a:tc>
                  <a:txBody>
                    <a:bodyPr/>
                    <a:lstStyle/>
                    <a:p>
                      <a:pPr algn="ctr"/>
                      <a:r>
                        <a:rPr lang="en-US" sz="2000" dirty="0">
                          <a:solidFill>
                            <a:srgbClr val="FF0000"/>
                          </a:solidFill>
                          <a:latin typeface="Microsoft YaHei" panose="020B0503020204020204" pitchFamily="34" charset="-122"/>
                          <a:ea typeface="Microsoft YaHei" panose="020B0503020204020204" pitchFamily="34" charset="-122"/>
                        </a:rPr>
                        <a:t>moon</a:t>
                      </a:r>
                    </a:p>
                  </a:txBody>
                  <a:tcPr/>
                </a:tc>
                <a:tc>
                  <a:txBody>
                    <a:bodyPr/>
                    <a:lstStyle/>
                    <a:p>
                      <a:pPr algn="ctr"/>
                      <a:r>
                        <a:rPr lang="en-US" altLang="zh-CN" sz="2000" dirty="0">
                          <a:latin typeface="Microsoft YaHei" panose="020B0503020204020204" pitchFamily="34" charset="-122"/>
                          <a:ea typeface="Microsoft YaHei" panose="020B0503020204020204" pitchFamily="34" charset="-122"/>
                        </a:rPr>
                        <a:t>38</a:t>
                      </a:r>
                      <a:endParaRPr lang="en-US" sz="20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2000" dirty="0">
                          <a:latin typeface="Microsoft YaHei" panose="020B0503020204020204" pitchFamily="34" charset="-122"/>
                          <a:ea typeface="Microsoft YaHei" panose="020B0503020204020204" pitchFamily="34" charset="-122"/>
                        </a:rPr>
                        <a:t>45</a:t>
                      </a:r>
                      <a:endParaRPr lang="en-US" sz="20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2000" dirty="0">
                          <a:latin typeface="Microsoft YaHei" panose="020B0503020204020204" pitchFamily="34" charset="-122"/>
                          <a:ea typeface="Microsoft YaHei" panose="020B0503020204020204" pitchFamily="34" charset="-122"/>
                        </a:rPr>
                        <a:t>2</a:t>
                      </a:r>
                      <a:endParaRPr lang="en-US" sz="20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2000" dirty="0">
                          <a:latin typeface="Microsoft YaHei" panose="020B0503020204020204" pitchFamily="34" charset="-122"/>
                          <a:ea typeface="Microsoft YaHei" panose="020B0503020204020204" pitchFamily="34" charset="-122"/>
                        </a:rPr>
                        <a:t>27</a:t>
                      </a:r>
                      <a:endParaRPr lang="en-US" sz="20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2000" dirty="0">
                          <a:latin typeface="Microsoft YaHei" panose="020B0503020204020204" pitchFamily="34" charset="-122"/>
                          <a:ea typeface="Microsoft YaHei" panose="020B0503020204020204" pitchFamily="34" charset="-122"/>
                        </a:rPr>
                        <a:t>12</a:t>
                      </a:r>
                      <a:endParaRPr lang="en-US" sz="20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3070858101"/>
                  </a:ext>
                </a:extLst>
              </a:tr>
            </a:tbl>
          </a:graphicData>
        </a:graphic>
      </p:graphicFrame>
      <p:grpSp>
        <p:nvGrpSpPr>
          <p:cNvPr id="19" name="Group 18">
            <a:extLst>
              <a:ext uri="{FF2B5EF4-FFF2-40B4-BE49-F238E27FC236}">
                <a16:creationId xmlns:a16="http://schemas.microsoft.com/office/drawing/2014/main" id="{62E0F50E-306C-6D4A-A8A8-432077C339D3}"/>
              </a:ext>
            </a:extLst>
          </p:cNvPr>
          <p:cNvGrpSpPr/>
          <p:nvPr/>
        </p:nvGrpSpPr>
        <p:grpSpPr>
          <a:xfrm>
            <a:off x="2031999" y="3678630"/>
            <a:ext cx="2626874" cy="1541835"/>
            <a:chOff x="3210127" y="3565188"/>
            <a:chExt cx="2626875" cy="1541834"/>
          </a:xfrm>
        </p:grpSpPr>
        <p:cxnSp>
          <p:nvCxnSpPr>
            <p:cNvPr id="7" name="Straight Arrow Connector 6">
              <a:extLst>
                <a:ext uri="{FF2B5EF4-FFF2-40B4-BE49-F238E27FC236}">
                  <a16:creationId xmlns:a16="http://schemas.microsoft.com/office/drawing/2014/main" id="{0B3A9E71-CBAC-F446-9CF9-37F40C18901D}"/>
                </a:ext>
              </a:extLst>
            </p:cNvPr>
            <p:cNvCxnSpPr>
              <a:cxnSpLocks/>
            </p:cNvCxnSpPr>
            <p:nvPr/>
          </p:nvCxnSpPr>
          <p:spPr>
            <a:xfrm>
              <a:off x="3210127" y="5107022"/>
              <a:ext cx="21789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B206B55-FCD1-544F-B7A0-94391EE5C2F0}"/>
                </a:ext>
              </a:extLst>
            </p:cNvPr>
            <p:cNvCxnSpPr>
              <a:cxnSpLocks/>
            </p:cNvCxnSpPr>
            <p:nvPr/>
          </p:nvCxnSpPr>
          <p:spPr>
            <a:xfrm flipV="1">
              <a:off x="3210127" y="3565188"/>
              <a:ext cx="0" cy="15418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8F4C667-4446-EF48-9979-8361C41CAA27}"/>
                </a:ext>
              </a:extLst>
            </p:cNvPr>
            <p:cNvSpPr/>
            <p:nvPr/>
          </p:nvSpPr>
          <p:spPr>
            <a:xfrm>
              <a:off x="3501957" y="3774332"/>
              <a:ext cx="106998" cy="1167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extBox 13">
              <a:extLst>
                <a:ext uri="{FF2B5EF4-FFF2-40B4-BE49-F238E27FC236}">
                  <a16:creationId xmlns:a16="http://schemas.microsoft.com/office/drawing/2014/main" id="{D6DB1751-7A1A-9645-9706-0429F02ABD2B}"/>
                </a:ext>
              </a:extLst>
            </p:cNvPr>
            <p:cNvSpPr txBox="1"/>
            <p:nvPr/>
          </p:nvSpPr>
          <p:spPr>
            <a:xfrm>
              <a:off x="3608956" y="3565188"/>
              <a:ext cx="1537601" cy="461665"/>
            </a:xfrm>
            <a:prstGeom prst="rect">
              <a:avLst/>
            </a:prstGeom>
            <a:noFill/>
          </p:spPr>
          <p:txBody>
            <a:bodyPr wrap="none" rtlCol="0">
              <a:spAutoFit/>
            </a:bodyPr>
            <a:lstStyle/>
            <a:p>
              <a:r>
                <a:rPr lang="en-US" altLang="zh-CN" sz="2400" dirty="0"/>
                <a:t>cucumber</a:t>
              </a:r>
              <a:endParaRPr lang="en-US" sz="2400" dirty="0"/>
            </a:p>
          </p:txBody>
        </p:sp>
        <p:sp>
          <p:nvSpPr>
            <p:cNvPr id="15" name="Oval 14">
              <a:extLst>
                <a:ext uri="{FF2B5EF4-FFF2-40B4-BE49-F238E27FC236}">
                  <a16:creationId xmlns:a16="http://schemas.microsoft.com/office/drawing/2014/main" id="{9166D9A7-04CC-414D-B838-B5403DAE9AFA}"/>
                </a:ext>
              </a:extLst>
            </p:cNvPr>
            <p:cNvSpPr/>
            <p:nvPr/>
          </p:nvSpPr>
          <p:spPr>
            <a:xfrm>
              <a:off x="4791238" y="4757023"/>
              <a:ext cx="106998" cy="1167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TextBox 15">
              <a:extLst>
                <a:ext uri="{FF2B5EF4-FFF2-40B4-BE49-F238E27FC236}">
                  <a16:creationId xmlns:a16="http://schemas.microsoft.com/office/drawing/2014/main" id="{88D05ECB-6B17-D644-A56A-50A4E9A82E42}"/>
                </a:ext>
              </a:extLst>
            </p:cNvPr>
            <p:cNvSpPr txBox="1"/>
            <p:nvPr/>
          </p:nvSpPr>
          <p:spPr>
            <a:xfrm>
              <a:off x="4881291" y="4510802"/>
              <a:ext cx="955711" cy="461665"/>
            </a:xfrm>
            <a:prstGeom prst="rect">
              <a:avLst/>
            </a:prstGeom>
            <a:noFill/>
          </p:spPr>
          <p:txBody>
            <a:bodyPr wrap="none" rtlCol="0">
              <a:spAutoFit/>
            </a:bodyPr>
            <a:lstStyle/>
            <a:p>
              <a:r>
                <a:rPr lang="en-US" altLang="zh-CN" sz="2400" dirty="0"/>
                <a:t>moon</a:t>
              </a:r>
              <a:endParaRPr lang="en-US" sz="2400" dirty="0"/>
            </a:p>
          </p:txBody>
        </p:sp>
        <p:sp>
          <p:nvSpPr>
            <p:cNvPr id="17" name="Oval 16">
              <a:extLst>
                <a:ext uri="{FF2B5EF4-FFF2-40B4-BE49-F238E27FC236}">
                  <a16:creationId xmlns:a16="http://schemas.microsoft.com/office/drawing/2014/main" id="{8B3F38B1-258D-864C-A94A-642314B753EF}"/>
                </a:ext>
              </a:extLst>
            </p:cNvPr>
            <p:cNvSpPr/>
            <p:nvPr/>
          </p:nvSpPr>
          <p:spPr>
            <a:xfrm>
              <a:off x="4597940" y="4486675"/>
              <a:ext cx="106998" cy="1167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BB314261-15B5-4244-961C-ED313202ED46}"/>
                </a:ext>
              </a:extLst>
            </p:cNvPr>
            <p:cNvSpPr txBox="1"/>
            <p:nvPr/>
          </p:nvSpPr>
          <p:spPr>
            <a:xfrm>
              <a:off x="4687992" y="4240454"/>
              <a:ext cx="697627" cy="461665"/>
            </a:xfrm>
            <a:prstGeom prst="rect">
              <a:avLst/>
            </a:prstGeom>
            <a:noFill/>
          </p:spPr>
          <p:txBody>
            <a:bodyPr wrap="none" rtlCol="0">
              <a:spAutoFit/>
            </a:bodyPr>
            <a:lstStyle/>
            <a:p>
              <a:r>
                <a:rPr lang="en-US" altLang="zh-CN" sz="2400" dirty="0"/>
                <a:t>star</a:t>
              </a:r>
              <a:endParaRPr lang="en-US" sz="2400" dirty="0"/>
            </a:p>
          </p:txBody>
        </p:sp>
      </p:grpSp>
      <p:sp>
        <p:nvSpPr>
          <p:cNvPr id="6" name="Footer Placeholder 5">
            <a:extLst>
              <a:ext uri="{FF2B5EF4-FFF2-40B4-BE49-F238E27FC236}">
                <a16:creationId xmlns:a16="http://schemas.microsoft.com/office/drawing/2014/main" id="{BC72CDCA-77CB-FB48-864F-3CBDCE4A3E22}"/>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Tree>
    <p:extLst>
      <p:ext uri="{BB962C8B-B14F-4D97-AF65-F5344CB8AC3E}">
        <p14:creationId xmlns:p14="http://schemas.microsoft.com/office/powerpoint/2010/main" val="256210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自定义 6">
      <a:dk1>
        <a:sysClr val="windowText" lastClr="000000"/>
      </a:dk1>
      <a:lt1>
        <a:sysClr val="window" lastClr="FFFFFF"/>
      </a:lt1>
      <a:dk2>
        <a:srgbClr val="44546A"/>
      </a:dk2>
      <a:lt2>
        <a:srgbClr val="E7E6E6"/>
      </a:lt2>
      <a:accent1>
        <a:srgbClr val="4472C4"/>
      </a:accent1>
      <a:accent2>
        <a:srgbClr val="5B9BD5"/>
      </a:accent2>
      <a:accent3>
        <a:srgbClr val="A5A5A5"/>
      </a:accent3>
      <a:accent4>
        <a:srgbClr val="C00000"/>
      </a:accent4>
      <a:accent5>
        <a:srgbClr val="5B9BD5"/>
      </a:accent5>
      <a:accent6>
        <a:srgbClr val="70AD47"/>
      </a:accent6>
      <a:hlink>
        <a:srgbClr val="0563C1"/>
      </a:hlink>
      <a:folHlink>
        <a:srgbClr val="954F72"/>
      </a:folHlink>
    </a:clrScheme>
    <a:fontScheme name="hllm4cnv">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12398</TotalTime>
  <Words>2354</Words>
  <Application>Microsoft Macintosh PowerPoint</Application>
  <PresentationFormat>Widescreen</PresentationFormat>
  <Paragraphs>550</Paragraphs>
  <Slides>36</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等线</vt:lpstr>
      <vt:lpstr>微软雅黑</vt:lpstr>
      <vt:lpstr>微软雅黑</vt:lpstr>
      <vt:lpstr>Arial</vt:lpstr>
      <vt:lpstr>Cambria Math</vt:lpstr>
      <vt:lpstr>Impact</vt:lpstr>
      <vt:lpstr>Times New Roman</vt:lpstr>
      <vt:lpstr>Wingdings</vt:lpstr>
      <vt:lpstr>Office 主题​​</vt:lpstr>
      <vt:lpstr>PowerPoint Presentation</vt:lpstr>
      <vt:lpstr>PowerPoint Presentation</vt:lpstr>
      <vt:lpstr>PowerPoint Presentation</vt:lpstr>
      <vt:lpstr>自然语言处理技术发展历史</vt:lpstr>
      <vt:lpstr>基于符号（字符串）表示的专家知识</vt:lpstr>
      <vt:lpstr>基于向量表示的统计模型</vt:lpstr>
      <vt:lpstr>传统解决方案</vt:lpstr>
      <vt:lpstr>词的分布语义假设</vt:lpstr>
      <vt:lpstr>词的分布（Distributional）表示</vt:lpstr>
      <vt:lpstr>分布表示的加权</vt:lpstr>
      <vt:lpstr>分布表示的降维</vt:lpstr>
      <vt:lpstr>分布式（Distributed）词表示</vt:lpstr>
      <vt:lpstr>PowerPoint Presentation</vt:lpstr>
      <vt:lpstr>语言模型</vt:lpstr>
      <vt:lpstr>中文分词</vt:lpstr>
      <vt:lpstr>子词切分（Subword）</vt:lpstr>
      <vt:lpstr>字节对编码</vt:lpstr>
      <vt:lpstr>字节对编码</vt:lpstr>
      <vt:lpstr>句法分析</vt:lpstr>
      <vt:lpstr>语义分析</vt:lpstr>
      <vt:lpstr>信息抽取</vt:lpstr>
      <vt:lpstr>情感分析</vt:lpstr>
      <vt:lpstr>问答系统</vt:lpstr>
      <vt:lpstr>更多任务</vt:lpstr>
      <vt:lpstr>PowerPoint Presentation</vt:lpstr>
      <vt:lpstr>归结为四个基本问题</vt:lpstr>
      <vt:lpstr>文本分类问题</vt:lpstr>
      <vt:lpstr>文本匹配问题</vt:lpstr>
      <vt:lpstr>结构预测问题</vt:lpstr>
      <vt:lpstr>结构预测问题：序列标注</vt:lpstr>
      <vt:lpstr>结构预测问题：图结构生成</vt:lpstr>
      <vt:lpstr>序列到序列问题</vt:lpstr>
      <vt:lpstr>PowerPoint Presentation</vt:lpstr>
      <vt:lpstr>自然语言处理的评价</vt:lpstr>
      <vt:lpstr>自然语言处理的评价</vt:lpstr>
      <vt:lpstr>谢 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QH</dc:creator>
  <cp:lastModifiedBy>Che Wanxiang</cp:lastModifiedBy>
  <cp:revision>498</cp:revision>
  <dcterms:created xsi:type="dcterms:W3CDTF">2020-10-10T02:02:30Z</dcterms:created>
  <dcterms:modified xsi:type="dcterms:W3CDTF">2021-09-26T00:51:40Z</dcterms:modified>
</cp:coreProperties>
</file>